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5" r:id="rId5"/>
    <p:sldMasterId id="2147483672" r:id="rId6"/>
  </p:sldMasterIdLst>
  <p:notesMasterIdLst>
    <p:notesMasterId r:id="rId24"/>
  </p:notesMasterIdLst>
  <p:sldIdLst>
    <p:sldId id="256" r:id="rId7"/>
    <p:sldId id="257" r:id="rId8"/>
    <p:sldId id="258" r:id="rId9"/>
    <p:sldId id="260" r:id="rId10"/>
    <p:sldId id="259" r:id="rId11"/>
    <p:sldId id="261" r:id="rId12"/>
    <p:sldId id="265" r:id="rId13"/>
    <p:sldId id="266" r:id="rId14"/>
    <p:sldId id="267" r:id="rId15"/>
    <p:sldId id="268" r:id="rId16"/>
    <p:sldId id="269" r:id="rId17"/>
    <p:sldId id="270" r:id="rId18"/>
    <p:sldId id="271" r:id="rId19"/>
    <p:sldId id="272" r:id="rId20"/>
    <p:sldId id="273" r:id="rId21"/>
    <p:sldId id="274" r:id="rId22"/>
    <p:sldId id="278" r:id="rId2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hwY+v3WBz954HHz9V+yCbF4qvNt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E382DD-E4A0-4896-A1B7-B9A1AE01EE48}" v="4" dt="2022-01-26T11:07:27.158"/>
  </p1510:revLst>
</p1510:revInfo>
</file>

<file path=ppt/tableStyles.xml><?xml version="1.0" encoding="utf-8"?>
<a:tblStyleLst xmlns:a="http://schemas.openxmlformats.org/drawingml/2006/main" def="{B3241425-AA0D-4D5C-AE7E-1655F801F283}">
  <a:tblStyle styleId="{B3241425-AA0D-4D5C-AE7E-1655F801F28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D55C935-A41A-413E-9D83-9709413F8F40}"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105E7D89-2462-46B9-8EED-454705464C0E}" styleName="Table_2">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32" Type="http://customschemas.google.com/relationships/presentationmetadata" Target="metadata"/><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61" name="Google Shape;261;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349" name="Google Shape;349;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356" name="Google Shape;356;p3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bf1d83ae03_0_6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62" name="Google Shape;362;gbf1d83ae03_0_6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bf1d83ae03_0_7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gbf1d83ae03_0_76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69" name="Google Shape;369;gbf1d83ae03_0_7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bf1d83ae03_0_77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76" name="Google Shape;376;gbf1d83ae03_0_77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bf1d83ae03_0_79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83" name="Google Shape;383;gbf1d83ae03_0_79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90" name="Google Shape;390;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14" name="Google Shape;414;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68" name="Google Shape;268;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75" name="Google Shape;275;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88" name="Google Shape;28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82" name="Google Shape;282;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5" name="Google Shape;295;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bf1d83ae03_0_2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9" name="Google Shape;319;gbf1d83ae03_0_2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326" name="Google Shape;326;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8</a:t>
            </a:fld>
            <a:endParaRPr sz="1200" b="0" i="0" u="none" strike="noStrike" cap="none" dirty="0">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334" name="Google Shape;334;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9</a:t>
            </a:fld>
            <a:endParaRPr sz="1200" b="0" i="0" u="none" strike="noStrike" cap="none" dirty="0">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Slide" type="title">
  <p:cSld name="TITLE">
    <p:spTree>
      <p:nvGrpSpPr>
        <p:cNvPr id="1" name="Shape 15"/>
        <p:cNvGrpSpPr/>
        <p:nvPr/>
      </p:nvGrpSpPr>
      <p:grpSpPr>
        <a:xfrm>
          <a:off x="0" y="0"/>
          <a:ext cx="0" cy="0"/>
          <a:chOff x="0" y="0"/>
          <a:chExt cx="0" cy="0"/>
        </a:xfrm>
      </p:grpSpPr>
      <p:pic>
        <p:nvPicPr>
          <p:cNvPr id="16" name="Google Shape;16;p15"/>
          <p:cNvPicPr preferRelativeResize="0"/>
          <p:nvPr/>
        </p:nvPicPr>
        <p:blipFill rotWithShape="1">
          <a:blip r:embed="rId2">
            <a:alphaModFix/>
          </a:blip>
          <a:srcRect b="15343"/>
          <a:stretch/>
        </p:blipFill>
        <p:spPr>
          <a:xfrm>
            <a:off x="0" y="0"/>
            <a:ext cx="9144000" cy="5805714"/>
          </a:xfrm>
          <a:prstGeom prst="rect">
            <a:avLst/>
          </a:prstGeom>
          <a:noFill/>
          <a:ln>
            <a:noFill/>
          </a:ln>
        </p:spPr>
      </p:pic>
      <p:sp>
        <p:nvSpPr>
          <p:cNvPr id="17" name="Google Shape;17;p15"/>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5"/>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19" name="Google Shape;19;p15"/>
          <p:cNvPicPr preferRelativeResize="0"/>
          <p:nvPr/>
        </p:nvPicPr>
        <p:blipFill rotWithShape="1">
          <a:blip r:embed="rId3">
            <a:alphaModFix/>
          </a:blip>
          <a:srcRect/>
          <a:stretch/>
        </p:blipFill>
        <p:spPr>
          <a:xfrm>
            <a:off x="146526" y="5928233"/>
            <a:ext cx="700998" cy="700998"/>
          </a:xfrm>
          <a:prstGeom prst="rect">
            <a:avLst/>
          </a:prstGeom>
          <a:noFill/>
          <a:ln>
            <a:noFill/>
          </a:ln>
        </p:spPr>
      </p:pic>
      <p:sp>
        <p:nvSpPr>
          <p:cNvPr id="20" name="Google Shape;20;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 name="Google Shape;21;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 name="Google Shape;22;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7"/>
        <p:cNvGrpSpPr/>
        <p:nvPr/>
      </p:nvGrpSpPr>
      <p:grpSpPr>
        <a:xfrm>
          <a:off x="0" y="0"/>
          <a:ext cx="0" cy="0"/>
          <a:chOff x="0" y="0"/>
          <a:chExt cx="0" cy="0"/>
        </a:xfrm>
      </p:grpSpPr>
      <p:sp>
        <p:nvSpPr>
          <p:cNvPr id="78" name="Google Shape;78;p2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0" name="Google Shape;80;p2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1" name="Google Shape;81;p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2"/>
        <p:cNvGrpSpPr/>
        <p:nvPr/>
      </p:nvGrpSpPr>
      <p:grpSpPr>
        <a:xfrm>
          <a:off x="0" y="0"/>
          <a:ext cx="0" cy="0"/>
          <a:chOff x="0" y="0"/>
          <a:chExt cx="0" cy="0"/>
        </a:xfrm>
      </p:grpSpPr>
      <p:sp>
        <p:nvSpPr>
          <p:cNvPr id="83" name="Google Shape;83;p2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4" name="Google Shape;84;p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5" name="Google Shape;85;p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86" name="Google Shape;86;p25"/>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87" name="Google Shape;87;p25"/>
          <p:cNvSpPr txBox="1"/>
          <p:nvPr/>
        </p:nvSpPr>
        <p:spPr>
          <a:xfrm>
            <a:off x="278740" y="569174"/>
            <a:ext cx="4769510" cy="63402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88"/>
        <p:cNvGrpSpPr/>
        <p:nvPr/>
      </p:nvGrpSpPr>
      <p:grpSpPr>
        <a:xfrm>
          <a:off x="0" y="0"/>
          <a:ext cx="0" cy="0"/>
          <a:chOff x="0" y="0"/>
          <a:chExt cx="0" cy="0"/>
        </a:xfrm>
      </p:grpSpPr>
      <p:sp>
        <p:nvSpPr>
          <p:cNvPr id="89" name="Google Shape;89;p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0" name="Google Shape;90;p2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1" name="Google Shape;91;p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92" name="Google Shape;92;p26"/>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93" name="Google Shape;93;p26"/>
          <p:cNvSpPr txBox="1"/>
          <p:nvPr/>
        </p:nvSpPr>
        <p:spPr>
          <a:xfrm>
            <a:off x="278740" y="569174"/>
            <a:ext cx="4769510" cy="63402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4"/>
        <p:cNvGrpSpPr/>
        <p:nvPr/>
      </p:nvGrpSpPr>
      <p:grpSpPr>
        <a:xfrm>
          <a:off x="0" y="0"/>
          <a:ext cx="0" cy="0"/>
          <a:chOff x="0" y="0"/>
          <a:chExt cx="0" cy="0"/>
        </a:xfrm>
      </p:grpSpPr>
      <p:sp>
        <p:nvSpPr>
          <p:cNvPr id="95" name="Google Shape;95;p2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97" name="Google Shape;97;p2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98" name="Google Shape;98;p2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9" name="Google Shape;99;p2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00" name="Google Shape;100;p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1"/>
        <p:cNvGrpSpPr/>
        <p:nvPr/>
      </p:nvGrpSpPr>
      <p:grpSpPr>
        <a:xfrm>
          <a:off x="0" y="0"/>
          <a:ext cx="0" cy="0"/>
          <a:chOff x="0" y="0"/>
          <a:chExt cx="0" cy="0"/>
        </a:xfrm>
      </p:grpSpPr>
      <p:sp>
        <p:nvSpPr>
          <p:cNvPr id="102" name="Google Shape;102;p2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28"/>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104" name="Google Shape;104;p2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05" name="Google Shape;105;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06" name="Google Shape;106;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07" name="Google Shape;107;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8"/>
        <p:cNvGrpSpPr/>
        <p:nvPr/>
      </p:nvGrpSpPr>
      <p:grpSpPr>
        <a:xfrm>
          <a:off x="0" y="0"/>
          <a:ext cx="0" cy="0"/>
          <a:chOff x="0" y="0"/>
          <a:chExt cx="0" cy="0"/>
        </a:xfrm>
      </p:grpSpPr>
      <p:sp>
        <p:nvSpPr>
          <p:cNvPr id="109" name="Google Shape;109;p2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9"/>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1" name="Google Shape;111;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2" name="Google Shape;112;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3" name="Google Shape;113;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4"/>
        <p:cNvGrpSpPr/>
        <p:nvPr/>
      </p:nvGrpSpPr>
      <p:grpSpPr>
        <a:xfrm>
          <a:off x="0" y="0"/>
          <a:ext cx="0" cy="0"/>
          <a:chOff x="0" y="0"/>
          <a:chExt cx="0" cy="0"/>
        </a:xfrm>
      </p:grpSpPr>
      <p:sp>
        <p:nvSpPr>
          <p:cNvPr id="115" name="Google Shape;115;p30"/>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30"/>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7" name="Google Shape;117;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8" name="Google Shape;118;p3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9" name="Google Shape;119;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24"/>
        <p:cNvGrpSpPr/>
        <p:nvPr/>
      </p:nvGrpSpPr>
      <p:grpSpPr>
        <a:xfrm>
          <a:off x="0" y="0"/>
          <a:ext cx="0" cy="0"/>
          <a:chOff x="0" y="0"/>
          <a:chExt cx="0" cy="0"/>
        </a:xfrm>
      </p:grpSpPr>
      <p:sp>
        <p:nvSpPr>
          <p:cNvPr id="125" name="Google Shape;125;p36"/>
          <p:cNvSpPr txBox="1">
            <a:spLocks noGrp="1"/>
          </p:cNvSpPr>
          <p:nvPr>
            <p:ph type="body" idx="1"/>
          </p:nvPr>
        </p:nvSpPr>
        <p:spPr>
          <a:xfrm>
            <a:off x="487363" y="1567656"/>
            <a:ext cx="8418513" cy="1188244"/>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640"/>
              </a:spcBef>
              <a:spcAft>
                <a:spcPts val="0"/>
              </a:spcAft>
              <a:buClr>
                <a:srgbClr val="0070C0"/>
              </a:buClr>
              <a:buSzPts val="3200"/>
              <a:buFont typeface="Arial"/>
              <a:buNone/>
              <a:defRPr sz="3200">
                <a:solidFill>
                  <a:srgbClr val="0070C0"/>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6" name="Google Shape;126;p36"/>
          <p:cNvSpPr txBox="1">
            <a:spLocks noGrp="1"/>
          </p:cNvSpPr>
          <p:nvPr>
            <p:ph type="body" idx="2"/>
          </p:nvPr>
        </p:nvSpPr>
        <p:spPr>
          <a:xfrm>
            <a:off x="457200" y="2984501"/>
            <a:ext cx="8229600" cy="2781300"/>
          </a:xfrm>
          <a:prstGeom prst="rect">
            <a:avLst/>
          </a:prstGeom>
          <a:noFill/>
          <a:ln>
            <a:noFill/>
          </a:ln>
        </p:spPr>
        <p:txBody>
          <a:bodyPr spcFirstLastPara="1" wrap="square" lIns="91425" tIns="45700" rIns="91425" bIns="45700" anchor="t" anchorCtr="0">
            <a:normAutofit/>
          </a:bodyPr>
          <a:lstStyle>
            <a:lvl1pPr marL="457200" lvl="0" indent="-228600" algn="l">
              <a:spcBef>
                <a:spcPts val="360"/>
              </a:spcBef>
              <a:spcAft>
                <a:spcPts val="0"/>
              </a:spcAft>
              <a:buClr>
                <a:schemeClr val="dk1"/>
              </a:buClr>
              <a:buSzPts val="1800"/>
              <a:buNone/>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27"/>
        <p:cNvGrpSpPr/>
        <p:nvPr/>
      </p:nvGrpSpPr>
      <p:grpSpPr>
        <a:xfrm>
          <a:off x="0" y="0"/>
          <a:ext cx="0" cy="0"/>
          <a:chOff x="0" y="0"/>
          <a:chExt cx="0" cy="0"/>
        </a:xfrm>
      </p:grpSpPr>
      <p:pic>
        <p:nvPicPr>
          <p:cNvPr id="128" name="Google Shape;128;p37"/>
          <p:cNvPicPr preferRelativeResize="0"/>
          <p:nvPr/>
        </p:nvPicPr>
        <p:blipFill rotWithShape="1">
          <a:blip r:embed="rId2">
            <a:alphaModFix/>
          </a:blip>
          <a:srcRect l="330" t="9973" r="-330" b="4012"/>
          <a:stretch/>
        </p:blipFill>
        <p:spPr>
          <a:xfrm>
            <a:off x="5425200" y="3048000"/>
            <a:ext cx="3261600" cy="2805414"/>
          </a:xfrm>
          <a:prstGeom prst="rect">
            <a:avLst/>
          </a:prstGeom>
          <a:noFill/>
          <a:ln>
            <a:noFill/>
          </a:ln>
        </p:spPr>
      </p:pic>
      <p:sp>
        <p:nvSpPr>
          <p:cNvPr id="129" name="Google Shape;129;p37"/>
          <p:cNvSpPr txBox="1">
            <a:spLocks noGrp="1"/>
          </p:cNvSpPr>
          <p:nvPr>
            <p:ph type="body" idx="1"/>
          </p:nvPr>
        </p:nvSpPr>
        <p:spPr>
          <a:xfrm>
            <a:off x="487363" y="3094339"/>
            <a:ext cx="4868862" cy="2805113"/>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480"/>
              </a:spcBef>
              <a:spcAft>
                <a:spcPts val="0"/>
              </a:spcAft>
              <a:buClr>
                <a:schemeClr val="dk1"/>
              </a:buClr>
              <a:buSzPts val="2400"/>
              <a:buFont typeface="Arial"/>
              <a:buNone/>
              <a:defRPr sz="2400">
                <a:solidFill>
                  <a:schemeClr val="dk1"/>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0" name="Google Shape;130;p37"/>
          <p:cNvSpPr txBox="1">
            <a:spLocks noGrp="1"/>
          </p:cNvSpPr>
          <p:nvPr>
            <p:ph type="body" idx="2"/>
          </p:nvPr>
        </p:nvSpPr>
        <p:spPr>
          <a:xfrm>
            <a:off x="487363" y="1567656"/>
            <a:ext cx="8418513" cy="1188244"/>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640"/>
              </a:spcBef>
              <a:spcAft>
                <a:spcPts val="0"/>
              </a:spcAft>
              <a:buClr>
                <a:srgbClr val="0070C0"/>
              </a:buClr>
              <a:buSzPts val="3200"/>
              <a:buFont typeface="Arial"/>
              <a:buNone/>
              <a:defRPr sz="3200">
                <a:solidFill>
                  <a:srgbClr val="0070C0"/>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31"/>
        <p:cNvGrpSpPr/>
        <p:nvPr/>
      </p:nvGrpSpPr>
      <p:grpSpPr>
        <a:xfrm>
          <a:off x="0" y="0"/>
          <a:ext cx="0" cy="0"/>
          <a:chOff x="0" y="0"/>
          <a:chExt cx="0" cy="0"/>
        </a:xfrm>
      </p:grpSpPr>
      <p:sp>
        <p:nvSpPr>
          <p:cNvPr id="132" name="Google Shape;132;p38"/>
          <p:cNvSpPr txBox="1">
            <a:spLocks noGrp="1"/>
          </p:cNvSpPr>
          <p:nvPr>
            <p:ph type="body" idx="1"/>
          </p:nvPr>
        </p:nvSpPr>
        <p:spPr>
          <a:xfrm>
            <a:off x="457200" y="2894120"/>
            <a:ext cx="8229600" cy="3232043"/>
          </a:xfrm>
          <a:prstGeom prst="rect">
            <a:avLst/>
          </a:prstGeom>
          <a:noFill/>
          <a:ln>
            <a:noFill/>
          </a:ln>
        </p:spPr>
        <p:txBody>
          <a:bodyPr spcFirstLastPara="1" wrap="square" lIns="91425" tIns="45700" rIns="91425" bIns="45700" anchor="t" anchorCtr="0">
            <a:normAutofit/>
          </a:bodyPr>
          <a:lstStyle>
            <a:lvl1pPr marL="457200" marR="0" lvl="0" indent="-228600" algn="l">
              <a:lnSpc>
                <a:spcPct val="150000"/>
              </a:lnSpc>
              <a:spcBef>
                <a:spcPts val="0"/>
              </a:spcBef>
              <a:spcAft>
                <a:spcPts val="0"/>
              </a:spcAft>
              <a:buClr>
                <a:srgbClr val="DF3C06"/>
              </a:buClr>
              <a:buSzPts val="2400"/>
              <a:buFont typeface="Arial"/>
              <a:buNone/>
              <a:defRPr>
                <a:solidFill>
                  <a:srgbClr val="DF3C06"/>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3" name="Google Shape;133;p38"/>
          <p:cNvSpPr txBox="1">
            <a:spLocks noGrp="1"/>
          </p:cNvSpPr>
          <p:nvPr>
            <p:ph type="body" idx="2"/>
          </p:nvPr>
        </p:nvSpPr>
        <p:spPr>
          <a:xfrm>
            <a:off x="487363" y="1567656"/>
            <a:ext cx="8418513" cy="1188244"/>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640"/>
              </a:spcBef>
              <a:spcAft>
                <a:spcPts val="0"/>
              </a:spcAft>
              <a:buClr>
                <a:srgbClr val="0070C0"/>
              </a:buClr>
              <a:buSzPts val="3200"/>
              <a:buFont typeface="Arial"/>
              <a:buNone/>
              <a:defRPr sz="3200">
                <a:solidFill>
                  <a:srgbClr val="0070C0"/>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3"/>
        <p:cNvGrpSpPr/>
        <p:nvPr/>
      </p:nvGrpSpPr>
      <p:grpSpPr>
        <a:xfrm>
          <a:off x="0" y="0"/>
          <a:ext cx="0" cy="0"/>
          <a:chOff x="0" y="0"/>
          <a:chExt cx="0" cy="0"/>
        </a:xfrm>
      </p:grpSpPr>
      <p:pic>
        <p:nvPicPr>
          <p:cNvPr id="24" name="Google Shape;24;p16" descr="Y:\Tools and Systems\Educational Support\Marketing and Communications\Jay\Banners\Power Point\cbac-POWERPOINTheader.png"/>
          <p:cNvPicPr preferRelativeResize="0"/>
          <p:nvPr/>
        </p:nvPicPr>
        <p:blipFill rotWithShape="1">
          <a:blip r:embed="rId2">
            <a:alphaModFix/>
          </a:blip>
          <a:srcRect/>
          <a:stretch/>
        </p:blipFill>
        <p:spPr>
          <a:xfrm>
            <a:off x="-25400" y="-56278"/>
            <a:ext cx="9169400" cy="133441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134"/>
        <p:cNvGrpSpPr/>
        <p:nvPr/>
      </p:nvGrpSpPr>
      <p:grpSpPr>
        <a:xfrm>
          <a:off x="0" y="0"/>
          <a:ext cx="0" cy="0"/>
          <a:chOff x="0" y="0"/>
          <a:chExt cx="0" cy="0"/>
        </a:xfrm>
      </p:grpSpPr>
      <p:sp>
        <p:nvSpPr>
          <p:cNvPr id="135" name="Google Shape;135;p39"/>
          <p:cNvSpPr txBox="1">
            <a:spLocks noGrp="1"/>
          </p:cNvSpPr>
          <p:nvPr>
            <p:ph type="body" idx="1"/>
          </p:nvPr>
        </p:nvSpPr>
        <p:spPr>
          <a:xfrm>
            <a:off x="487363" y="1567656"/>
            <a:ext cx="8418513" cy="1188244"/>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640"/>
              </a:spcBef>
              <a:spcAft>
                <a:spcPts val="0"/>
              </a:spcAft>
              <a:buClr>
                <a:srgbClr val="0070C0"/>
              </a:buClr>
              <a:buSzPts val="3200"/>
              <a:buFont typeface="Arial"/>
              <a:buNone/>
              <a:defRPr sz="3200">
                <a:solidFill>
                  <a:srgbClr val="0070C0"/>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6" name="Google Shape;136;p39"/>
          <p:cNvSpPr txBox="1">
            <a:spLocks noGrp="1"/>
          </p:cNvSpPr>
          <p:nvPr>
            <p:ph type="body" idx="2"/>
          </p:nvPr>
        </p:nvSpPr>
        <p:spPr>
          <a:xfrm>
            <a:off x="487363" y="3098800"/>
            <a:ext cx="3868737" cy="3306763"/>
          </a:xfrm>
          <a:prstGeom prst="rect">
            <a:avLst/>
          </a:prstGeom>
          <a:noFill/>
          <a:ln>
            <a:noFill/>
          </a:ln>
        </p:spPr>
        <p:txBody>
          <a:bodyPr spcFirstLastPara="1" wrap="square" lIns="91425" tIns="45700" rIns="91425" bIns="45700" anchor="t" anchorCtr="0">
            <a:normAutofit/>
          </a:bodyPr>
          <a:lstStyle>
            <a:lvl1pPr marL="457200" lvl="0" indent="-228600" algn="l">
              <a:spcBef>
                <a:spcPts val="360"/>
              </a:spcBef>
              <a:spcAft>
                <a:spcPts val="0"/>
              </a:spcAft>
              <a:buClr>
                <a:schemeClr val="dk1"/>
              </a:buClr>
              <a:buSzPts val="1800"/>
              <a:buNone/>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7" name="Google Shape;137;p39"/>
          <p:cNvSpPr txBox="1">
            <a:spLocks noGrp="1"/>
          </p:cNvSpPr>
          <p:nvPr>
            <p:ph type="body" idx="3"/>
          </p:nvPr>
        </p:nvSpPr>
        <p:spPr>
          <a:xfrm>
            <a:off x="4640263" y="3098800"/>
            <a:ext cx="3868737" cy="3306763"/>
          </a:xfrm>
          <a:prstGeom prst="rect">
            <a:avLst/>
          </a:prstGeom>
          <a:noFill/>
          <a:ln>
            <a:noFill/>
          </a:ln>
        </p:spPr>
        <p:txBody>
          <a:bodyPr spcFirstLastPara="1" wrap="square" lIns="91425" tIns="45700" rIns="91425" bIns="45700" anchor="t" anchorCtr="0">
            <a:normAutofit/>
          </a:bodyPr>
          <a:lstStyle>
            <a:lvl1pPr marL="457200" lvl="0" indent="-228600" algn="l">
              <a:spcBef>
                <a:spcPts val="360"/>
              </a:spcBef>
              <a:spcAft>
                <a:spcPts val="0"/>
              </a:spcAft>
              <a:buClr>
                <a:schemeClr val="dk1"/>
              </a:buClr>
              <a:buSzPts val="1800"/>
              <a:buNone/>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38"/>
        <p:cNvGrpSpPr/>
        <p:nvPr/>
      </p:nvGrpSpPr>
      <p:grpSpPr>
        <a:xfrm>
          <a:off x="0" y="0"/>
          <a:ext cx="0" cy="0"/>
          <a:chOff x="0" y="0"/>
          <a:chExt cx="0" cy="0"/>
        </a:xfrm>
      </p:grpSpPr>
      <p:graphicFrame>
        <p:nvGraphicFramePr>
          <p:cNvPr id="139" name="Google Shape;139;p40"/>
          <p:cNvGraphicFramePr/>
          <p:nvPr/>
        </p:nvGraphicFramePr>
        <p:xfrm>
          <a:off x="554736" y="3238500"/>
          <a:ext cx="6569950" cy="2935300"/>
        </p:xfrm>
        <a:graphic>
          <a:graphicData uri="http://schemas.openxmlformats.org/drawingml/2006/table">
            <a:tbl>
              <a:tblPr>
                <a:noFill/>
                <a:tableStyleId>{B3241425-AA0D-4D5C-AE7E-1655F801F283}</a:tableStyleId>
              </a:tblPr>
              <a:tblGrid>
                <a:gridCol w="3284975">
                  <a:extLst>
                    <a:ext uri="{9D8B030D-6E8A-4147-A177-3AD203B41FA5}">
                      <a16:colId xmlns:a16="http://schemas.microsoft.com/office/drawing/2014/main" val="20000"/>
                    </a:ext>
                  </a:extLst>
                </a:gridCol>
                <a:gridCol w="3284975">
                  <a:extLst>
                    <a:ext uri="{9D8B030D-6E8A-4147-A177-3AD203B41FA5}">
                      <a16:colId xmlns:a16="http://schemas.microsoft.com/office/drawing/2014/main" val="20001"/>
                    </a:ext>
                  </a:extLst>
                </a:gridCol>
              </a:tblGrid>
              <a:tr h="564475">
                <a:tc gridSpan="2">
                  <a:txBody>
                    <a:bodyPr/>
                    <a:lstStyle/>
                    <a:p>
                      <a:pPr marL="0" marR="0" lvl="0" indent="0" algn="l" rtl="0">
                        <a:lnSpc>
                          <a:spcPct val="115000"/>
                        </a:lnSpc>
                        <a:spcBef>
                          <a:spcPts val="0"/>
                        </a:spcBef>
                        <a:spcAft>
                          <a:spcPts val="0"/>
                        </a:spcAft>
                        <a:buNone/>
                      </a:pPr>
                      <a:r>
                        <a:rPr lang="en-GB" sz="1600" b="1" u="none" strike="noStrike" cap="none" dirty="0">
                          <a:solidFill>
                            <a:srgbClr val="FFFFFF"/>
                          </a:solidFill>
                          <a:latin typeface="Arial"/>
                          <a:ea typeface="Arial"/>
                          <a:cs typeface="Arial"/>
                          <a:sym typeface="Arial"/>
                        </a:rPr>
                        <a:t>Pennawd ar gyfer tabl | Table heading </a:t>
                      </a:r>
                      <a:endParaRPr sz="1100" u="none" strike="noStrike" cap="none" dirty="0">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96ED"/>
                    </a:solidFill>
                  </a:tcPr>
                </a:tc>
                <a:tc hMerge="1">
                  <a:txBody>
                    <a:bodyPr/>
                    <a:lstStyle/>
                    <a:p>
                      <a:endParaRPr lang="en-US"/>
                    </a:p>
                  </a:txBody>
                  <a:tcPr/>
                </a:tc>
                <a:extLst>
                  <a:ext uri="{0D108BD9-81ED-4DB2-BD59-A6C34878D82A}">
                    <a16:rowId xmlns:a16="http://schemas.microsoft.com/office/drawing/2014/main" val="10000"/>
                  </a:ext>
                </a:extLst>
              </a:tr>
              <a:tr h="635775">
                <a:tc>
                  <a:txBody>
                    <a:bodyPr/>
                    <a:lstStyle/>
                    <a:p>
                      <a:pPr marL="0" marR="0" lvl="0" indent="0" algn="l" rtl="0">
                        <a:lnSpc>
                          <a:spcPct val="115000"/>
                        </a:lnSpc>
                        <a:spcBef>
                          <a:spcPts val="0"/>
                        </a:spcBef>
                        <a:spcAft>
                          <a:spcPts val="0"/>
                        </a:spcAft>
                        <a:buNone/>
                      </a:pPr>
                      <a:r>
                        <a:rPr lang="en-GB" sz="1400" u="none" strike="noStrike" cap="none" dirty="0">
                          <a:solidFill>
                            <a:schemeClr val="dk1"/>
                          </a:solidFill>
                          <a:latin typeface="Arial"/>
                          <a:ea typeface="Arial"/>
                          <a:cs typeface="Arial"/>
                          <a:sym typeface="Arial"/>
                        </a:rPr>
                        <a:t>Testun</a:t>
                      </a:r>
                      <a:endParaRPr sz="110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None/>
                      </a:pPr>
                      <a:endParaRPr sz="1100" u="none" strike="noStrike" cap="none" dirty="0">
                        <a:solidFill>
                          <a:schemeClr val="dk1"/>
                        </a:solidFill>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None/>
                      </a:pPr>
                      <a:r>
                        <a:rPr lang="en-GB" sz="1400" u="none" strike="noStrike" cap="none" dirty="0">
                          <a:solidFill>
                            <a:schemeClr val="dk1"/>
                          </a:solidFill>
                          <a:latin typeface="Arial"/>
                          <a:ea typeface="Arial"/>
                          <a:cs typeface="Arial"/>
                          <a:sym typeface="Arial"/>
                        </a:rPr>
                        <a:t>This is an example of how a primary table should look</a:t>
                      </a:r>
                      <a:endParaRPr sz="1100" u="none" strike="noStrike" cap="none" dirty="0">
                        <a:solidFill>
                          <a:schemeClr val="dk1"/>
                        </a:solidFill>
                        <a:latin typeface="Calibri"/>
                        <a:ea typeface="Calibri"/>
                        <a:cs typeface="Calibri"/>
                        <a:sym typeface="Calibri"/>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78350">
                <a:tc>
                  <a:txBody>
                    <a:bodyPr/>
                    <a:lstStyle/>
                    <a:p>
                      <a:pPr marL="0" marR="0" lvl="0" indent="0" algn="l" rtl="0">
                        <a:lnSpc>
                          <a:spcPct val="115000"/>
                        </a:lnSpc>
                        <a:spcBef>
                          <a:spcPts val="0"/>
                        </a:spcBef>
                        <a:spcAft>
                          <a:spcPts val="0"/>
                        </a:spcAft>
                        <a:buNone/>
                      </a:pPr>
                      <a:r>
                        <a:rPr lang="en-GB" sz="1400" u="none" strike="noStrike" cap="none" dirty="0">
                          <a:solidFill>
                            <a:schemeClr val="dk1"/>
                          </a:solidFill>
                          <a:latin typeface="Arial"/>
                          <a:ea typeface="Arial"/>
                          <a:cs typeface="Arial"/>
                          <a:sym typeface="Arial"/>
                        </a:rPr>
                        <a:t>Testun</a:t>
                      </a:r>
                      <a:endParaRPr sz="110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None/>
                      </a:pPr>
                      <a:endParaRPr sz="1100" u="none" strike="noStrike" cap="none" dirty="0">
                        <a:solidFill>
                          <a:schemeClr val="dk1"/>
                        </a:solidFill>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None/>
                      </a:pPr>
                      <a:r>
                        <a:rPr lang="en-GB" sz="1400" u="none" strike="noStrike" cap="none" dirty="0">
                          <a:solidFill>
                            <a:schemeClr val="dk1"/>
                          </a:solidFill>
                          <a:latin typeface="Arial"/>
                          <a:ea typeface="Arial"/>
                          <a:cs typeface="Arial"/>
                          <a:sym typeface="Arial"/>
                        </a:rPr>
                        <a:t>Text</a:t>
                      </a:r>
                      <a:endParaRPr sz="1100" u="none" strike="noStrike" cap="none" dirty="0">
                        <a:solidFill>
                          <a:schemeClr val="dk1"/>
                        </a:solidFill>
                        <a:latin typeface="Calibri"/>
                        <a:ea typeface="Calibri"/>
                        <a:cs typeface="Calibri"/>
                        <a:sym typeface="Calibri"/>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78350">
                <a:tc>
                  <a:txBody>
                    <a:bodyPr/>
                    <a:lstStyle/>
                    <a:p>
                      <a:pPr marL="0" marR="0" lvl="0" indent="0" algn="l" rtl="0">
                        <a:lnSpc>
                          <a:spcPct val="115000"/>
                        </a:lnSpc>
                        <a:spcBef>
                          <a:spcPts val="0"/>
                        </a:spcBef>
                        <a:spcAft>
                          <a:spcPts val="0"/>
                        </a:spcAft>
                        <a:buNone/>
                      </a:pPr>
                      <a:r>
                        <a:rPr lang="en-GB" sz="1400" u="none" strike="noStrike" cap="none" dirty="0">
                          <a:solidFill>
                            <a:schemeClr val="dk1"/>
                          </a:solidFill>
                          <a:latin typeface="Arial"/>
                          <a:ea typeface="Arial"/>
                          <a:cs typeface="Arial"/>
                          <a:sym typeface="Arial"/>
                        </a:rPr>
                        <a:t>Testun</a:t>
                      </a:r>
                      <a:endParaRPr sz="110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None/>
                      </a:pPr>
                      <a:endParaRPr sz="1100" u="none" strike="noStrike" cap="none" dirty="0">
                        <a:solidFill>
                          <a:schemeClr val="dk1"/>
                        </a:solidFill>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None/>
                      </a:pPr>
                      <a:r>
                        <a:rPr lang="en-GB" sz="1400" u="none" strike="noStrike" cap="none" dirty="0">
                          <a:solidFill>
                            <a:schemeClr val="dk1"/>
                          </a:solidFill>
                          <a:latin typeface="Arial"/>
                          <a:ea typeface="Arial"/>
                          <a:cs typeface="Arial"/>
                          <a:sym typeface="Arial"/>
                        </a:rPr>
                        <a:t>Text</a:t>
                      </a:r>
                      <a:endParaRPr sz="1100" u="none" strike="noStrike" cap="none" dirty="0">
                        <a:solidFill>
                          <a:schemeClr val="dk1"/>
                        </a:solidFill>
                        <a:latin typeface="Calibri"/>
                        <a:ea typeface="Calibri"/>
                        <a:cs typeface="Calibri"/>
                        <a:sym typeface="Calibri"/>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78350">
                <a:tc>
                  <a:txBody>
                    <a:bodyPr/>
                    <a:lstStyle/>
                    <a:p>
                      <a:pPr marL="0" marR="0" lvl="0" indent="0" algn="l" rtl="0">
                        <a:lnSpc>
                          <a:spcPct val="115000"/>
                        </a:lnSpc>
                        <a:spcBef>
                          <a:spcPts val="0"/>
                        </a:spcBef>
                        <a:spcAft>
                          <a:spcPts val="0"/>
                        </a:spcAft>
                        <a:buNone/>
                      </a:pPr>
                      <a:r>
                        <a:rPr lang="en-GB" sz="1400" u="none" strike="noStrike" cap="none" dirty="0">
                          <a:solidFill>
                            <a:schemeClr val="dk1"/>
                          </a:solidFill>
                          <a:latin typeface="Arial"/>
                          <a:ea typeface="Arial"/>
                          <a:cs typeface="Arial"/>
                          <a:sym typeface="Arial"/>
                        </a:rPr>
                        <a:t>Testun</a:t>
                      </a:r>
                      <a:endParaRPr sz="110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None/>
                      </a:pPr>
                      <a:endParaRPr sz="1100" u="none" strike="noStrike" cap="none" dirty="0">
                        <a:solidFill>
                          <a:schemeClr val="dk1"/>
                        </a:solidFill>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None/>
                      </a:pPr>
                      <a:r>
                        <a:rPr lang="en-GB" sz="1400" u="none" strike="noStrike" cap="none" dirty="0">
                          <a:solidFill>
                            <a:schemeClr val="dk1"/>
                          </a:solidFill>
                          <a:latin typeface="Arial"/>
                          <a:ea typeface="Arial"/>
                          <a:cs typeface="Arial"/>
                          <a:sym typeface="Arial"/>
                        </a:rPr>
                        <a:t>Text</a:t>
                      </a:r>
                      <a:endParaRPr sz="1100" u="none" strike="noStrike" cap="none" dirty="0">
                        <a:solidFill>
                          <a:schemeClr val="dk1"/>
                        </a:solidFill>
                        <a:latin typeface="Calibri"/>
                        <a:ea typeface="Calibri"/>
                        <a:cs typeface="Calibri"/>
                        <a:sym typeface="Calibri"/>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sp>
        <p:nvSpPr>
          <p:cNvPr id="140" name="Google Shape;140;p40"/>
          <p:cNvSpPr txBox="1">
            <a:spLocks noGrp="1"/>
          </p:cNvSpPr>
          <p:nvPr>
            <p:ph type="body" idx="1"/>
          </p:nvPr>
        </p:nvSpPr>
        <p:spPr>
          <a:xfrm>
            <a:off x="487363" y="1567656"/>
            <a:ext cx="8418513" cy="1188244"/>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640"/>
              </a:spcBef>
              <a:spcAft>
                <a:spcPts val="0"/>
              </a:spcAft>
              <a:buClr>
                <a:srgbClr val="0070C0"/>
              </a:buClr>
              <a:buSzPts val="3200"/>
              <a:buFont typeface="Arial"/>
              <a:buNone/>
              <a:defRPr sz="3200">
                <a:solidFill>
                  <a:srgbClr val="0070C0"/>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1"/>
        <p:cNvGrpSpPr/>
        <p:nvPr/>
      </p:nvGrpSpPr>
      <p:grpSpPr>
        <a:xfrm>
          <a:off x="0" y="0"/>
          <a:ext cx="0" cy="0"/>
          <a:chOff x="0" y="0"/>
          <a:chExt cx="0" cy="0"/>
        </a:xfrm>
      </p:grpSpPr>
      <p:sp>
        <p:nvSpPr>
          <p:cNvPr id="142" name="Google Shape;142;p4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43" name="Google Shape;143;p4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44" name="Google Shape;144;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dirty="0"/>
          </a:p>
        </p:txBody>
      </p:sp>
      <p:pic>
        <p:nvPicPr>
          <p:cNvPr id="145" name="Google Shape;145;p41"/>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46" name="Google Shape;146;p41"/>
          <p:cNvSpPr txBox="1">
            <a:spLocks noGrp="1"/>
          </p:cNvSpPr>
          <p:nvPr>
            <p:ph type="body" idx="1"/>
          </p:nvPr>
        </p:nvSpPr>
        <p:spPr>
          <a:xfrm>
            <a:off x="585788" y="585788"/>
            <a:ext cx="8291882" cy="1420812"/>
          </a:xfrm>
          <a:prstGeom prst="rect">
            <a:avLst/>
          </a:prstGeom>
          <a:noFill/>
          <a:ln>
            <a:noFill/>
          </a:ln>
        </p:spPr>
        <p:txBody>
          <a:bodyPr spcFirstLastPara="1" wrap="square" lIns="91425" tIns="45700" rIns="91425" bIns="45700" anchor="t" anchorCtr="0">
            <a:normAutofit/>
          </a:bodyPr>
          <a:lstStyle>
            <a:lvl1pPr marL="457200" marR="0" lvl="0" indent="-228600" algn="l">
              <a:lnSpc>
                <a:spcPct val="80000"/>
              </a:lnSpc>
              <a:spcBef>
                <a:spcPts val="0"/>
              </a:spcBef>
              <a:spcAft>
                <a:spcPts val="0"/>
              </a:spcAft>
              <a:buClr>
                <a:schemeClr val="dk1"/>
              </a:buClr>
              <a:buSzPts val="3200"/>
              <a:buFont typeface="Arial"/>
              <a:buNone/>
              <a:defRPr sz="3200"/>
            </a:lvl1pPr>
            <a:lvl2pPr marL="914400" lvl="1" indent="-342900" algn="l">
              <a:spcBef>
                <a:spcPts val="120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53"/>
        <p:cNvGrpSpPr/>
        <p:nvPr/>
      </p:nvGrpSpPr>
      <p:grpSpPr>
        <a:xfrm>
          <a:off x="0" y="0"/>
          <a:ext cx="0" cy="0"/>
          <a:chOff x="0" y="0"/>
          <a:chExt cx="0" cy="0"/>
        </a:xfrm>
      </p:grpSpPr>
      <p:pic>
        <p:nvPicPr>
          <p:cNvPr id="154" name="Google Shape;154;gbf1d83ae03_0_669" descr="Y:\Tools and Systems\Educational Support\Marketing and Communications\Jay\Banners\Power Point\cbac-POWERPOINTheader.png"/>
          <p:cNvPicPr preferRelativeResize="0"/>
          <p:nvPr/>
        </p:nvPicPr>
        <p:blipFill rotWithShape="1">
          <a:blip r:embed="rId2">
            <a:alphaModFix/>
          </a:blip>
          <a:srcRect/>
          <a:stretch/>
        </p:blipFill>
        <p:spPr>
          <a:xfrm>
            <a:off x="-25400" y="-56278"/>
            <a:ext cx="9169400" cy="1334416"/>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_Title Slide" type="title">
  <p:cSld name="TITLE">
    <p:spTree>
      <p:nvGrpSpPr>
        <p:cNvPr id="1" name="Shape 155"/>
        <p:cNvGrpSpPr/>
        <p:nvPr/>
      </p:nvGrpSpPr>
      <p:grpSpPr>
        <a:xfrm>
          <a:off x="0" y="0"/>
          <a:ext cx="0" cy="0"/>
          <a:chOff x="0" y="0"/>
          <a:chExt cx="0" cy="0"/>
        </a:xfrm>
      </p:grpSpPr>
      <p:pic>
        <p:nvPicPr>
          <p:cNvPr id="156" name="Google Shape;156;gbf1d83ae03_0_661"/>
          <p:cNvPicPr preferRelativeResize="0"/>
          <p:nvPr/>
        </p:nvPicPr>
        <p:blipFill rotWithShape="1">
          <a:blip r:embed="rId2">
            <a:alphaModFix/>
          </a:blip>
          <a:srcRect b="15340"/>
          <a:stretch/>
        </p:blipFill>
        <p:spPr>
          <a:xfrm>
            <a:off x="0" y="0"/>
            <a:ext cx="9144000" cy="5805715"/>
          </a:xfrm>
          <a:prstGeom prst="rect">
            <a:avLst/>
          </a:prstGeom>
          <a:noFill/>
          <a:ln>
            <a:noFill/>
          </a:ln>
        </p:spPr>
      </p:pic>
      <p:sp>
        <p:nvSpPr>
          <p:cNvPr id="157" name="Google Shape;157;gbf1d83ae03_0_661"/>
          <p:cNvSpPr txBox="1">
            <a:spLocks noGrp="1"/>
          </p:cNvSpPr>
          <p:nvPr>
            <p:ph type="ctrTitle"/>
          </p:nvPr>
        </p:nvSpPr>
        <p:spPr>
          <a:xfrm>
            <a:off x="685800" y="2130425"/>
            <a:ext cx="7772400" cy="1470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8" name="Google Shape;158;gbf1d83ae03_0_661"/>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159" name="Google Shape;159;gbf1d83ae03_0_661"/>
          <p:cNvPicPr preferRelativeResize="0"/>
          <p:nvPr/>
        </p:nvPicPr>
        <p:blipFill rotWithShape="1">
          <a:blip r:embed="rId3">
            <a:alphaModFix/>
          </a:blip>
          <a:srcRect/>
          <a:stretch/>
        </p:blipFill>
        <p:spPr>
          <a:xfrm>
            <a:off x="146526" y="5928233"/>
            <a:ext cx="700998" cy="700998"/>
          </a:xfrm>
          <a:prstGeom prst="rect">
            <a:avLst/>
          </a:prstGeom>
          <a:noFill/>
          <a:ln>
            <a:noFill/>
          </a:ln>
        </p:spPr>
      </p:pic>
      <p:sp>
        <p:nvSpPr>
          <p:cNvPr id="160" name="Google Shape;160;gbf1d83ae03_0_661"/>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61" name="Google Shape;161;gbf1d83ae03_0_661"/>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62" name="Google Shape;162;gbf1d83ae03_0_66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63"/>
        <p:cNvGrpSpPr/>
        <p:nvPr/>
      </p:nvGrpSpPr>
      <p:grpSpPr>
        <a:xfrm>
          <a:off x="0" y="0"/>
          <a:ext cx="0" cy="0"/>
          <a:chOff x="0" y="0"/>
          <a:chExt cx="0" cy="0"/>
        </a:xfrm>
      </p:grpSpPr>
      <p:pic>
        <p:nvPicPr>
          <p:cNvPr id="164" name="Google Shape;164;gbf1d83ae03_0_671"/>
          <p:cNvPicPr preferRelativeResize="0"/>
          <p:nvPr/>
        </p:nvPicPr>
        <p:blipFill rotWithShape="1">
          <a:blip r:embed="rId2">
            <a:alphaModFix/>
          </a:blip>
          <a:srcRect b="15340"/>
          <a:stretch/>
        </p:blipFill>
        <p:spPr>
          <a:xfrm>
            <a:off x="0" y="0"/>
            <a:ext cx="9144000" cy="5805715"/>
          </a:xfrm>
          <a:prstGeom prst="rect">
            <a:avLst/>
          </a:prstGeom>
          <a:noFill/>
          <a:ln>
            <a:noFill/>
          </a:ln>
        </p:spPr>
      </p:pic>
      <p:sp>
        <p:nvSpPr>
          <p:cNvPr id="165" name="Google Shape;165;gbf1d83ae03_0_671"/>
          <p:cNvSpPr txBox="1">
            <a:spLocks noGrp="1"/>
          </p:cNvSpPr>
          <p:nvPr>
            <p:ph type="ctrTitle"/>
          </p:nvPr>
        </p:nvSpPr>
        <p:spPr>
          <a:xfrm>
            <a:off x="685800" y="2130425"/>
            <a:ext cx="7772400" cy="1470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6" name="Google Shape;166;gbf1d83ae03_0_671"/>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167" name="Google Shape;167;gbf1d83ae03_0_671" descr="Z:\Pictures\logos\WJEC_Logo_RGB.jpg"/>
          <p:cNvPicPr preferRelativeResize="0"/>
          <p:nvPr/>
        </p:nvPicPr>
        <p:blipFill rotWithShape="1">
          <a:blip r:embed="rId3">
            <a:alphaModFix/>
          </a:blip>
          <a:srcRect/>
          <a:stretch/>
        </p:blipFill>
        <p:spPr>
          <a:xfrm>
            <a:off x="146155" y="5928233"/>
            <a:ext cx="701740" cy="700998"/>
          </a:xfrm>
          <a:prstGeom prst="rect">
            <a:avLst/>
          </a:prstGeom>
          <a:noFill/>
          <a:ln>
            <a:noFill/>
          </a:ln>
        </p:spPr>
      </p:pic>
      <p:sp>
        <p:nvSpPr>
          <p:cNvPr id="168" name="Google Shape;168;gbf1d83ae03_0_671"/>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69" name="Google Shape;169;gbf1d83ae03_0_671"/>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0" name="Google Shape;170;gbf1d83ae03_0_67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71"/>
        <p:cNvGrpSpPr/>
        <p:nvPr/>
      </p:nvGrpSpPr>
      <p:grpSpPr>
        <a:xfrm>
          <a:off x="0" y="0"/>
          <a:ext cx="0" cy="0"/>
          <a:chOff x="0" y="0"/>
          <a:chExt cx="0" cy="0"/>
        </a:xfrm>
      </p:grpSpPr>
      <p:sp>
        <p:nvSpPr>
          <p:cNvPr id="172" name="Google Shape;172;gbf1d83ae03_0_679"/>
          <p:cNvSpPr txBox="1">
            <a:spLocks noGrp="1"/>
          </p:cNvSpPr>
          <p:nvPr>
            <p:ph type="ctrTitle"/>
          </p:nvPr>
        </p:nvSpPr>
        <p:spPr>
          <a:xfrm>
            <a:off x="685800" y="2130425"/>
            <a:ext cx="7772400" cy="1470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3" name="Google Shape;173;gbf1d83ae03_0_679"/>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74" name="Google Shape;174;gbf1d83ae03_0_679"/>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5" name="Google Shape;175;gbf1d83ae03_0_679"/>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6" name="Google Shape;176;gbf1d83ae03_0_679"/>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177" name="Google Shape;177;gbf1d83ae03_0_679"/>
          <p:cNvPicPr preferRelativeResize="0"/>
          <p:nvPr/>
        </p:nvPicPr>
        <p:blipFill rotWithShape="1">
          <a:blip r:embed="rId2">
            <a:alphaModFix/>
          </a:blip>
          <a:srcRect l="12671" r="12790"/>
          <a:stretch/>
        </p:blipFill>
        <p:spPr>
          <a:xfrm>
            <a:off x="0" y="0"/>
            <a:ext cx="9144001" cy="6858000"/>
          </a:xfrm>
          <a:prstGeom prst="rect">
            <a:avLst/>
          </a:prstGeom>
          <a:noFill/>
          <a:ln>
            <a:noFill/>
          </a:ln>
        </p:spPr>
      </p:pic>
      <p:pic>
        <p:nvPicPr>
          <p:cNvPr id="178" name="Google Shape;178;gbf1d83ae03_0_679"/>
          <p:cNvPicPr preferRelativeResize="0"/>
          <p:nvPr/>
        </p:nvPicPr>
        <p:blipFill rotWithShape="1">
          <a:blip r:embed="rId3">
            <a:alphaModFix/>
          </a:blip>
          <a:srcRect/>
          <a:stretch/>
        </p:blipFill>
        <p:spPr>
          <a:xfrm>
            <a:off x="251520" y="5877272"/>
            <a:ext cx="792088" cy="791251"/>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9"/>
        <p:cNvGrpSpPr/>
        <p:nvPr/>
      </p:nvGrpSpPr>
      <p:grpSpPr>
        <a:xfrm>
          <a:off x="0" y="0"/>
          <a:ext cx="0" cy="0"/>
          <a:chOff x="0" y="0"/>
          <a:chExt cx="0" cy="0"/>
        </a:xfrm>
      </p:grpSpPr>
      <p:pic>
        <p:nvPicPr>
          <p:cNvPr id="180" name="Google Shape;180;gbf1d83ae03_0_687" descr="Y:\Tools and Systems\Educational Support\Marketing and Communications\Jay\Banners\Power Point\EDUQAS-POWERPOINTheader.png"/>
          <p:cNvPicPr preferRelativeResize="0"/>
          <p:nvPr/>
        </p:nvPicPr>
        <p:blipFill rotWithShape="1">
          <a:blip r:embed="rId2">
            <a:alphaModFix/>
          </a:blip>
          <a:srcRect/>
          <a:stretch/>
        </p:blipFill>
        <p:spPr>
          <a:xfrm>
            <a:off x="0" y="0"/>
            <a:ext cx="9144001" cy="1308919"/>
          </a:xfrm>
          <a:prstGeom prst="rect">
            <a:avLst/>
          </a:prstGeom>
          <a:noFill/>
          <a:ln>
            <a:noFill/>
          </a:ln>
        </p:spPr>
      </p:pic>
      <p:sp>
        <p:nvSpPr>
          <p:cNvPr id="181" name="Google Shape;181;gbf1d83ae03_0_68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2" name="Google Shape;182;gbf1d83ae03_0_687"/>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3" name="Google Shape;183;gbf1d83ae03_0_687"/>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84" name="Google Shape;184;gbf1d83ae03_0_687"/>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85" name="Google Shape;185;gbf1d83ae03_0_68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186"/>
        <p:cNvGrpSpPr/>
        <p:nvPr/>
      </p:nvGrpSpPr>
      <p:grpSpPr>
        <a:xfrm>
          <a:off x="0" y="0"/>
          <a:ext cx="0" cy="0"/>
          <a:chOff x="0" y="0"/>
          <a:chExt cx="0" cy="0"/>
        </a:xfrm>
      </p:grpSpPr>
      <p:pic>
        <p:nvPicPr>
          <p:cNvPr id="187" name="Google Shape;187;gbf1d83ae03_0_694"/>
          <p:cNvPicPr preferRelativeResize="0"/>
          <p:nvPr/>
        </p:nvPicPr>
        <p:blipFill rotWithShape="1">
          <a:blip r:embed="rId2">
            <a:alphaModFix/>
          </a:blip>
          <a:srcRect/>
          <a:stretch/>
        </p:blipFill>
        <p:spPr>
          <a:xfrm>
            <a:off x="-8231" y="1911"/>
            <a:ext cx="9152233" cy="1265237"/>
          </a:xfrm>
          <a:prstGeom prst="rect">
            <a:avLst/>
          </a:prstGeom>
          <a:noFill/>
          <a:ln>
            <a:noFill/>
          </a:ln>
        </p:spPr>
      </p:pic>
      <p:sp>
        <p:nvSpPr>
          <p:cNvPr id="188" name="Google Shape;188;gbf1d83ae03_0_69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9" name="Google Shape;189;gbf1d83ae03_0_694"/>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90" name="Google Shape;190;gbf1d83ae03_0_69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91" name="Google Shape;191;gbf1d83ae03_0_69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92" name="Google Shape;192;gbf1d83ae03_0_69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3"/>
        <p:cNvGrpSpPr/>
        <p:nvPr/>
      </p:nvGrpSpPr>
      <p:grpSpPr>
        <a:xfrm>
          <a:off x="0" y="0"/>
          <a:ext cx="0" cy="0"/>
          <a:chOff x="0" y="0"/>
          <a:chExt cx="0" cy="0"/>
        </a:xfrm>
      </p:grpSpPr>
      <p:sp>
        <p:nvSpPr>
          <p:cNvPr id="194" name="Google Shape;194;gbf1d83ae03_0_701"/>
          <p:cNvSpPr txBox="1">
            <a:spLocks noGrp="1"/>
          </p:cNvSpPr>
          <p:nvPr>
            <p:ph type="title"/>
          </p:nvPr>
        </p:nvSpPr>
        <p:spPr>
          <a:xfrm>
            <a:off x="722313" y="4406900"/>
            <a:ext cx="7772400" cy="136200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gbf1d83ae03_0_701"/>
          <p:cNvSpPr txBox="1">
            <a:spLocks noGrp="1"/>
          </p:cNvSpPr>
          <p:nvPr>
            <p:ph type="body" idx="1"/>
          </p:nvPr>
        </p:nvSpPr>
        <p:spPr>
          <a:xfrm>
            <a:off x="722313" y="2906713"/>
            <a:ext cx="7772400" cy="150030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196" name="Google Shape;196;gbf1d83ae03_0_701"/>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97" name="Google Shape;197;gbf1d83ae03_0_701"/>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98" name="Google Shape;198;gbf1d83ae03_0_70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5"/>
        <p:cNvGrpSpPr/>
        <p:nvPr/>
      </p:nvGrpSpPr>
      <p:grpSpPr>
        <a:xfrm>
          <a:off x="0" y="0"/>
          <a:ext cx="0" cy="0"/>
          <a:chOff x="0" y="0"/>
          <a:chExt cx="0" cy="0"/>
        </a:xfrm>
      </p:grpSpPr>
      <p:pic>
        <p:nvPicPr>
          <p:cNvPr id="26" name="Google Shape;26;p17"/>
          <p:cNvPicPr preferRelativeResize="0"/>
          <p:nvPr/>
        </p:nvPicPr>
        <p:blipFill rotWithShape="1">
          <a:blip r:embed="rId2">
            <a:alphaModFix/>
          </a:blip>
          <a:srcRect b="15343"/>
          <a:stretch/>
        </p:blipFill>
        <p:spPr>
          <a:xfrm>
            <a:off x="0" y="0"/>
            <a:ext cx="9144000" cy="5805714"/>
          </a:xfrm>
          <a:prstGeom prst="rect">
            <a:avLst/>
          </a:prstGeom>
          <a:noFill/>
          <a:ln>
            <a:noFill/>
          </a:ln>
        </p:spPr>
      </p:pic>
      <p:sp>
        <p:nvSpPr>
          <p:cNvPr id="27" name="Google Shape;27;p17"/>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7"/>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29" name="Google Shape;29;p17" descr="Z:\Pictures\logos\WJEC_Logo_RGB.jpg"/>
          <p:cNvPicPr preferRelativeResize="0"/>
          <p:nvPr/>
        </p:nvPicPr>
        <p:blipFill rotWithShape="1">
          <a:blip r:embed="rId3">
            <a:alphaModFix/>
          </a:blip>
          <a:srcRect/>
          <a:stretch/>
        </p:blipFill>
        <p:spPr>
          <a:xfrm>
            <a:off x="146155" y="5928233"/>
            <a:ext cx="701740" cy="700998"/>
          </a:xfrm>
          <a:prstGeom prst="rect">
            <a:avLst/>
          </a:prstGeom>
          <a:noFill/>
          <a:ln>
            <a:noFill/>
          </a:ln>
        </p:spPr>
      </p:pic>
      <p:sp>
        <p:nvSpPr>
          <p:cNvPr id="30" name="Google Shape;30;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1" name="Google Shape;31;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2" name="Google Shape;32;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9"/>
        <p:cNvGrpSpPr/>
        <p:nvPr/>
      </p:nvGrpSpPr>
      <p:grpSpPr>
        <a:xfrm>
          <a:off x="0" y="0"/>
          <a:ext cx="0" cy="0"/>
          <a:chOff x="0" y="0"/>
          <a:chExt cx="0" cy="0"/>
        </a:xfrm>
      </p:grpSpPr>
      <p:sp>
        <p:nvSpPr>
          <p:cNvPr id="200" name="Google Shape;200;gbf1d83ae03_0_70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gbf1d83ae03_0_707"/>
          <p:cNvSpPr txBox="1">
            <a:spLocks noGrp="1"/>
          </p:cNvSpPr>
          <p:nvPr>
            <p:ph type="body" idx="1"/>
          </p:nvPr>
        </p:nvSpPr>
        <p:spPr>
          <a:xfrm>
            <a:off x="457200" y="1600200"/>
            <a:ext cx="4038600" cy="4526100"/>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202" name="Google Shape;202;gbf1d83ae03_0_707"/>
          <p:cNvSpPr txBox="1">
            <a:spLocks noGrp="1"/>
          </p:cNvSpPr>
          <p:nvPr>
            <p:ph type="body" idx="2"/>
          </p:nvPr>
        </p:nvSpPr>
        <p:spPr>
          <a:xfrm>
            <a:off x="4648200" y="1600200"/>
            <a:ext cx="4038600" cy="4526100"/>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203" name="Google Shape;203;gbf1d83ae03_0_707"/>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04" name="Google Shape;204;gbf1d83ae03_0_707"/>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05" name="Google Shape;205;gbf1d83ae03_0_70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6"/>
        <p:cNvGrpSpPr/>
        <p:nvPr/>
      </p:nvGrpSpPr>
      <p:grpSpPr>
        <a:xfrm>
          <a:off x="0" y="0"/>
          <a:ext cx="0" cy="0"/>
          <a:chOff x="0" y="0"/>
          <a:chExt cx="0" cy="0"/>
        </a:xfrm>
      </p:grpSpPr>
      <p:sp>
        <p:nvSpPr>
          <p:cNvPr id="207" name="Google Shape;207;gbf1d83ae03_0_7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8" name="Google Shape;208;gbf1d83ae03_0_714"/>
          <p:cNvSpPr txBox="1">
            <a:spLocks noGrp="1"/>
          </p:cNvSpPr>
          <p:nvPr>
            <p:ph type="body" idx="1"/>
          </p:nvPr>
        </p:nvSpPr>
        <p:spPr>
          <a:xfrm>
            <a:off x="457200" y="1535113"/>
            <a:ext cx="4040100" cy="63990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209" name="Google Shape;209;gbf1d83ae03_0_714"/>
          <p:cNvSpPr txBox="1">
            <a:spLocks noGrp="1"/>
          </p:cNvSpPr>
          <p:nvPr>
            <p:ph type="body" idx="2"/>
          </p:nvPr>
        </p:nvSpPr>
        <p:spPr>
          <a:xfrm>
            <a:off x="457200" y="2174875"/>
            <a:ext cx="4040100" cy="395130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210" name="Google Shape;210;gbf1d83ae03_0_714"/>
          <p:cNvSpPr txBox="1">
            <a:spLocks noGrp="1"/>
          </p:cNvSpPr>
          <p:nvPr>
            <p:ph type="body" idx="3"/>
          </p:nvPr>
        </p:nvSpPr>
        <p:spPr>
          <a:xfrm>
            <a:off x="4645025" y="1535113"/>
            <a:ext cx="4041900" cy="63990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211" name="Google Shape;211;gbf1d83ae03_0_714"/>
          <p:cNvSpPr txBox="1">
            <a:spLocks noGrp="1"/>
          </p:cNvSpPr>
          <p:nvPr>
            <p:ph type="body" idx="4"/>
          </p:nvPr>
        </p:nvSpPr>
        <p:spPr>
          <a:xfrm>
            <a:off x="4645025" y="2174875"/>
            <a:ext cx="4041900" cy="395130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212" name="Google Shape;212;gbf1d83ae03_0_71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3" name="Google Shape;213;gbf1d83ae03_0_71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4" name="Google Shape;214;gbf1d83ae03_0_71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gbf1d83ae03_0_7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 name="Google Shape;217;gbf1d83ae03_0_723"/>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8" name="Google Shape;218;gbf1d83ae03_0_723"/>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9" name="Google Shape;219;gbf1d83ae03_0_723"/>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0"/>
        <p:cNvGrpSpPr/>
        <p:nvPr/>
      </p:nvGrpSpPr>
      <p:grpSpPr>
        <a:xfrm>
          <a:off x="0" y="0"/>
          <a:ext cx="0" cy="0"/>
          <a:chOff x="0" y="0"/>
          <a:chExt cx="0" cy="0"/>
        </a:xfrm>
      </p:grpSpPr>
      <p:sp>
        <p:nvSpPr>
          <p:cNvPr id="221" name="Google Shape;221;gbf1d83ae03_0_728"/>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2" name="Google Shape;222;gbf1d83ae03_0_728"/>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3" name="Google Shape;223;gbf1d83ae03_0_728"/>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224" name="Google Shape;224;gbf1d83ae03_0_728"/>
          <p:cNvPicPr preferRelativeResize="0"/>
          <p:nvPr/>
        </p:nvPicPr>
        <p:blipFill rotWithShape="1">
          <a:blip r:embed="rId2">
            <a:alphaModFix/>
          </a:blip>
          <a:srcRect/>
          <a:stretch/>
        </p:blipFill>
        <p:spPr>
          <a:xfrm>
            <a:off x="0" y="0"/>
            <a:ext cx="9143998" cy="6857998"/>
          </a:xfrm>
          <a:prstGeom prst="rect">
            <a:avLst/>
          </a:prstGeom>
          <a:noFill/>
          <a:ln>
            <a:noFill/>
          </a:ln>
        </p:spPr>
      </p:pic>
      <p:sp>
        <p:nvSpPr>
          <p:cNvPr id="225" name="Google Shape;225;gbf1d83ae03_0_728"/>
          <p:cNvSpPr txBox="1"/>
          <p:nvPr/>
        </p:nvSpPr>
        <p:spPr>
          <a:xfrm>
            <a:off x="278740" y="569174"/>
            <a:ext cx="4769400" cy="63390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226"/>
        <p:cNvGrpSpPr/>
        <p:nvPr/>
      </p:nvGrpSpPr>
      <p:grpSpPr>
        <a:xfrm>
          <a:off x="0" y="0"/>
          <a:ext cx="0" cy="0"/>
          <a:chOff x="0" y="0"/>
          <a:chExt cx="0" cy="0"/>
        </a:xfrm>
      </p:grpSpPr>
      <p:sp>
        <p:nvSpPr>
          <p:cNvPr id="227" name="Google Shape;227;gbf1d83ae03_0_73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8" name="Google Shape;228;gbf1d83ae03_0_73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9" name="Google Shape;229;gbf1d83ae03_0_73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230" name="Google Shape;230;gbf1d83ae03_0_734"/>
          <p:cNvPicPr preferRelativeResize="0"/>
          <p:nvPr/>
        </p:nvPicPr>
        <p:blipFill rotWithShape="1">
          <a:blip r:embed="rId2">
            <a:alphaModFix/>
          </a:blip>
          <a:srcRect/>
          <a:stretch/>
        </p:blipFill>
        <p:spPr>
          <a:xfrm>
            <a:off x="0" y="0"/>
            <a:ext cx="9143998" cy="6857998"/>
          </a:xfrm>
          <a:prstGeom prst="rect">
            <a:avLst/>
          </a:prstGeom>
          <a:noFill/>
          <a:ln>
            <a:noFill/>
          </a:ln>
        </p:spPr>
      </p:pic>
      <p:sp>
        <p:nvSpPr>
          <p:cNvPr id="231" name="Google Shape;231;gbf1d83ae03_0_734"/>
          <p:cNvSpPr txBox="1"/>
          <p:nvPr/>
        </p:nvSpPr>
        <p:spPr>
          <a:xfrm>
            <a:off x="278740" y="569174"/>
            <a:ext cx="4769400" cy="63390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2"/>
        <p:cNvGrpSpPr/>
        <p:nvPr/>
      </p:nvGrpSpPr>
      <p:grpSpPr>
        <a:xfrm>
          <a:off x="0" y="0"/>
          <a:ext cx="0" cy="0"/>
          <a:chOff x="0" y="0"/>
          <a:chExt cx="0" cy="0"/>
        </a:xfrm>
      </p:grpSpPr>
      <p:sp>
        <p:nvSpPr>
          <p:cNvPr id="233" name="Google Shape;233;gbf1d83ae03_0_740"/>
          <p:cNvSpPr txBox="1">
            <a:spLocks noGrp="1"/>
          </p:cNvSpPr>
          <p:nvPr>
            <p:ph type="title"/>
          </p:nvPr>
        </p:nvSpPr>
        <p:spPr>
          <a:xfrm>
            <a:off x="457200" y="273050"/>
            <a:ext cx="3008400" cy="11619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4" name="Google Shape;234;gbf1d83ae03_0_740"/>
          <p:cNvSpPr txBox="1">
            <a:spLocks noGrp="1"/>
          </p:cNvSpPr>
          <p:nvPr>
            <p:ph type="body" idx="1"/>
          </p:nvPr>
        </p:nvSpPr>
        <p:spPr>
          <a:xfrm>
            <a:off x="3575050" y="273050"/>
            <a:ext cx="5111700" cy="5853000"/>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235" name="Google Shape;235;gbf1d83ae03_0_740"/>
          <p:cNvSpPr txBox="1">
            <a:spLocks noGrp="1"/>
          </p:cNvSpPr>
          <p:nvPr>
            <p:ph type="body" idx="2"/>
          </p:nvPr>
        </p:nvSpPr>
        <p:spPr>
          <a:xfrm>
            <a:off x="457200" y="1435100"/>
            <a:ext cx="3008400" cy="46911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236" name="Google Shape;236;gbf1d83ae03_0_740"/>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37" name="Google Shape;237;gbf1d83ae03_0_740"/>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38" name="Google Shape;238;gbf1d83ae03_0_740"/>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9"/>
        <p:cNvGrpSpPr/>
        <p:nvPr/>
      </p:nvGrpSpPr>
      <p:grpSpPr>
        <a:xfrm>
          <a:off x="0" y="0"/>
          <a:ext cx="0" cy="0"/>
          <a:chOff x="0" y="0"/>
          <a:chExt cx="0" cy="0"/>
        </a:xfrm>
      </p:grpSpPr>
      <p:sp>
        <p:nvSpPr>
          <p:cNvPr id="240" name="Google Shape;240;gbf1d83ae03_0_747"/>
          <p:cNvSpPr txBox="1">
            <a:spLocks noGrp="1"/>
          </p:cNvSpPr>
          <p:nvPr>
            <p:ph type="title"/>
          </p:nvPr>
        </p:nvSpPr>
        <p:spPr>
          <a:xfrm>
            <a:off x="1792288" y="4800600"/>
            <a:ext cx="5486400" cy="5667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1" name="Google Shape;241;gbf1d83ae03_0_747"/>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242" name="Google Shape;242;gbf1d83ae03_0_747"/>
          <p:cNvSpPr txBox="1">
            <a:spLocks noGrp="1"/>
          </p:cNvSpPr>
          <p:nvPr>
            <p:ph type="body" idx="1"/>
          </p:nvPr>
        </p:nvSpPr>
        <p:spPr>
          <a:xfrm>
            <a:off x="1792288" y="5367338"/>
            <a:ext cx="5486400" cy="8049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243" name="Google Shape;243;gbf1d83ae03_0_747"/>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44" name="Google Shape;244;gbf1d83ae03_0_747"/>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45" name="Google Shape;245;gbf1d83ae03_0_74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6"/>
        <p:cNvGrpSpPr/>
        <p:nvPr/>
      </p:nvGrpSpPr>
      <p:grpSpPr>
        <a:xfrm>
          <a:off x="0" y="0"/>
          <a:ext cx="0" cy="0"/>
          <a:chOff x="0" y="0"/>
          <a:chExt cx="0" cy="0"/>
        </a:xfrm>
      </p:grpSpPr>
      <p:sp>
        <p:nvSpPr>
          <p:cNvPr id="247" name="Google Shape;247;gbf1d83ae03_0_75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8" name="Google Shape;248;gbf1d83ae03_0_754"/>
          <p:cNvSpPr txBox="1">
            <a:spLocks noGrp="1"/>
          </p:cNvSpPr>
          <p:nvPr>
            <p:ph type="body" idx="1"/>
          </p:nvPr>
        </p:nvSpPr>
        <p:spPr>
          <a:xfrm rot="5400000">
            <a:off x="2308949" y="-251550"/>
            <a:ext cx="4526100"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9" name="Google Shape;249;gbf1d83ae03_0_75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50" name="Google Shape;250;gbf1d83ae03_0_75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51" name="Google Shape;251;gbf1d83ae03_0_75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2"/>
        <p:cNvGrpSpPr/>
        <p:nvPr/>
      </p:nvGrpSpPr>
      <p:grpSpPr>
        <a:xfrm>
          <a:off x="0" y="0"/>
          <a:ext cx="0" cy="0"/>
          <a:chOff x="0" y="0"/>
          <a:chExt cx="0" cy="0"/>
        </a:xfrm>
      </p:grpSpPr>
      <p:sp>
        <p:nvSpPr>
          <p:cNvPr id="253" name="Google Shape;253;gbf1d83ae03_0_760"/>
          <p:cNvSpPr txBox="1">
            <a:spLocks noGrp="1"/>
          </p:cNvSpPr>
          <p:nvPr>
            <p:ph type="title"/>
          </p:nvPr>
        </p:nvSpPr>
        <p:spPr>
          <a:xfrm rot="5400000">
            <a:off x="4732349" y="2171688"/>
            <a:ext cx="5851500"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4" name="Google Shape;254;gbf1d83ae03_0_760"/>
          <p:cNvSpPr txBox="1">
            <a:spLocks noGrp="1"/>
          </p:cNvSpPr>
          <p:nvPr>
            <p:ph type="body" idx="1"/>
          </p:nvPr>
        </p:nvSpPr>
        <p:spPr>
          <a:xfrm rot="5400000">
            <a:off x="541350" y="190488"/>
            <a:ext cx="5851500"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55" name="Google Shape;255;gbf1d83ae03_0_760"/>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56" name="Google Shape;256;gbf1d83ae03_0_760"/>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57" name="Google Shape;257;gbf1d83ae03_0_760"/>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3"/>
        <p:cNvGrpSpPr/>
        <p:nvPr/>
      </p:nvGrpSpPr>
      <p:grpSpPr>
        <a:xfrm>
          <a:off x="0" y="0"/>
          <a:ext cx="0" cy="0"/>
          <a:chOff x="0" y="0"/>
          <a:chExt cx="0" cy="0"/>
        </a:xfrm>
      </p:grpSpPr>
      <p:sp>
        <p:nvSpPr>
          <p:cNvPr id="34" name="Google Shape;34;p18"/>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8"/>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6" name="Google Shape;36;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7" name="Google Shape;37;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8" name="Google Shape;38;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39" name="Google Shape;39;p18"/>
          <p:cNvPicPr preferRelativeResize="0"/>
          <p:nvPr/>
        </p:nvPicPr>
        <p:blipFill rotWithShape="1">
          <a:blip r:embed="rId2">
            <a:alphaModFix/>
          </a:blip>
          <a:srcRect l="12671" r="12790"/>
          <a:stretch/>
        </p:blipFill>
        <p:spPr>
          <a:xfrm>
            <a:off x="0" y="0"/>
            <a:ext cx="9144000" cy="6858000"/>
          </a:xfrm>
          <a:prstGeom prst="rect">
            <a:avLst/>
          </a:prstGeom>
          <a:noFill/>
          <a:ln>
            <a:noFill/>
          </a:ln>
        </p:spPr>
      </p:pic>
      <p:pic>
        <p:nvPicPr>
          <p:cNvPr id="40" name="Google Shape;40;p18"/>
          <p:cNvPicPr preferRelativeResize="0"/>
          <p:nvPr/>
        </p:nvPicPr>
        <p:blipFill rotWithShape="1">
          <a:blip r:embed="rId3">
            <a:alphaModFix/>
          </a:blip>
          <a:srcRect/>
          <a:stretch/>
        </p:blipFill>
        <p:spPr>
          <a:xfrm>
            <a:off x="251520" y="5877272"/>
            <a:ext cx="792088" cy="79125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1"/>
        <p:cNvGrpSpPr/>
        <p:nvPr/>
      </p:nvGrpSpPr>
      <p:grpSpPr>
        <a:xfrm>
          <a:off x="0" y="0"/>
          <a:ext cx="0" cy="0"/>
          <a:chOff x="0" y="0"/>
          <a:chExt cx="0" cy="0"/>
        </a:xfrm>
      </p:grpSpPr>
      <p:pic>
        <p:nvPicPr>
          <p:cNvPr id="42" name="Google Shape;42;p19" descr="Y:\Tools and Systems\Educational Support\Marketing and Communications\Jay\Banners\Power Point\EDUQAS-POWERPOINTheader.png"/>
          <p:cNvPicPr preferRelativeResize="0"/>
          <p:nvPr/>
        </p:nvPicPr>
        <p:blipFill rotWithShape="1">
          <a:blip r:embed="rId2">
            <a:alphaModFix/>
          </a:blip>
          <a:srcRect/>
          <a:stretch/>
        </p:blipFill>
        <p:spPr>
          <a:xfrm>
            <a:off x="0" y="0"/>
            <a:ext cx="9144000" cy="1308919"/>
          </a:xfrm>
          <a:prstGeom prst="rect">
            <a:avLst/>
          </a:prstGeom>
          <a:noFill/>
          <a:ln>
            <a:noFill/>
          </a:ln>
        </p:spPr>
      </p:pic>
      <p:sp>
        <p:nvSpPr>
          <p:cNvPr id="43" name="Google Shape;43;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5" name="Google Shape;45;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6" name="Google Shape;46;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7" name="Google Shape;47;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48"/>
        <p:cNvGrpSpPr/>
        <p:nvPr/>
      </p:nvGrpSpPr>
      <p:grpSpPr>
        <a:xfrm>
          <a:off x="0" y="0"/>
          <a:ext cx="0" cy="0"/>
          <a:chOff x="0" y="0"/>
          <a:chExt cx="0" cy="0"/>
        </a:xfrm>
      </p:grpSpPr>
      <p:pic>
        <p:nvPicPr>
          <p:cNvPr id="49" name="Google Shape;49;p20"/>
          <p:cNvPicPr preferRelativeResize="0"/>
          <p:nvPr/>
        </p:nvPicPr>
        <p:blipFill rotWithShape="1">
          <a:blip r:embed="rId2">
            <a:alphaModFix/>
          </a:blip>
          <a:srcRect/>
          <a:stretch/>
        </p:blipFill>
        <p:spPr>
          <a:xfrm>
            <a:off x="-8231" y="1911"/>
            <a:ext cx="9152231" cy="1265237"/>
          </a:xfrm>
          <a:prstGeom prst="rect">
            <a:avLst/>
          </a:prstGeom>
          <a:noFill/>
          <a:ln>
            <a:noFill/>
          </a:ln>
        </p:spPr>
      </p:pic>
      <p:sp>
        <p:nvSpPr>
          <p:cNvPr id="50" name="Google Shape;50;p2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2" name="Google Shape;52;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3" name="Google Shape;53;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4" name="Google Shape;54;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5"/>
        <p:cNvGrpSpPr/>
        <p:nvPr/>
      </p:nvGrpSpPr>
      <p:grpSpPr>
        <a:xfrm>
          <a:off x="0" y="0"/>
          <a:ext cx="0" cy="0"/>
          <a:chOff x="0" y="0"/>
          <a:chExt cx="0" cy="0"/>
        </a:xfrm>
      </p:grpSpPr>
      <p:sp>
        <p:nvSpPr>
          <p:cNvPr id="56" name="Google Shape;56;p21"/>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1"/>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58" name="Google Shape;58;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9" name="Google Shape;59;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0" name="Google Shape;60;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1"/>
        <p:cNvGrpSpPr/>
        <p:nvPr/>
      </p:nvGrpSpPr>
      <p:grpSpPr>
        <a:xfrm>
          <a:off x="0" y="0"/>
          <a:ext cx="0" cy="0"/>
          <a:chOff x="0" y="0"/>
          <a:chExt cx="0" cy="0"/>
        </a:xfrm>
      </p:grpSpPr>
      <p:sp>
        <p:nvSpPr>
          <p:cNvPr id="62" name="Google Shape;62;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2"/>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64" name="Google Shape;64;p22"/>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65" name="Google Shape;65;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6" name="Google Shape;66;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7" name="Google Shape;67;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8"/>
        <p:cNvGrpSpPr/>
        <p:nvPr/>
      </p:nvGrpSpPr>
      <p:grpSpPr>
        <a:xfrm>
          <a:off x="0" y="0"/>
          <a:ext cx="0" cy="0"/>
          <a:chOff x="0" y="0"/>
          <a:chExt cx="0" cy="0"/>
        </a:xfrm>
      </p:grpSpPr>
      <p:sp>
        <p:nvSpPr>
          <p:cNvPr id="69" name="Google Shape;69;p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3"/>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1" name="Google Shape;71;p2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2" name="Google Shape;72;p23"/>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3" name="Google Shape;73;p23"/>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4" name="Google Shape;74;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5" name="Google Shape;75;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6" name="Google Shape;76;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9.xml"/><Relationship Id="rId7"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3" name="Google Shape;13;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0"/>
        <p:cNvGrpSpPr/>
        <p:nvPr/>
      </p:nvGrpSpPr>
      <p:grpSpPr>
        <a:xfrm>
          <a:off x="0" y="0"/>
          <a:ext cx="0" cy="0"/>
          <a:chOff x="0" y="0"/>
          <a:chExt cx="0" cy="0"/>
        </a:xfrm>
      </p:grpSpPr>
      <p:pic>
        <p:nvPicPr>
          <p:cNvPr id="121" name="Google Shape;121;p35"/>
          <p:cNvPicPr preferRelativeResize="0"/>
          <p:nvPr/>
        </p:nvPicPr>
        <p:blipFill rotWithShape="1">
          <a:blip r:embed="rId8">
            <a:alphaModFix/>
          </a:blip>
          <a:srcRect/>
          <a:stretch/>
        </p:blipFill>
        <p:spPr>
          <a:xfrm>
            <a:off x="-8231" y="1911"/>
            <a:ext cx="9152231" cy="1265237"/>
          </a:xfrm>
          <a:prstGeom prst="rect">
            <a:avLst/>
          </a:prstGeom>
          <a:noFill/>
          <a:ln>
            <a:noFill/>
          </a:ln>
        </p:spPr>
      </p:pic>
      <p:sp>
        <p:nvSpPr>
          <p:cNvPr id="122" name="Google Shape;122;p35"/>
          <p:cNvSpPr txBox="1">
            <a:spLocks noGrp="1"/>
          </p:cNvSpPr>
          <p:nvPr>
            <p:ph type="title"/>
          </p:nvPr>
        </p:nvSpPr>
        <p:spPr>
          <a:xfrm>
            <a:off x="453084" y="1425576"/>
            <a:ext cx="8229600" cy="1143000"/>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SzPts val="1400"/>
              <a:buNone/>
              <a:defRPr sz="3200" b="0" i="0" u="none" strike="noStrike" cap="none">
                <a:solidFill>
                  <a:srgbClr val="0070C0"/>
                </a:solidFill>
                <a:latin typeface="Arial"/>
                <a:ea typeface="Arial"/>
                <a:cs typeface="Arial"/>
                <a:sym typeface="Arial"/>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23" name="Google Shape;123;p35"/>
          <p:cNvSpPr txBox="1">
            <a:spLocks noGrp="1"/>
          </p:cNvSpPr>
          <p:nvPr>
            <p:ph type="body" idx="1"/>
          </p:nvPr>
        </p:nvSpPr>
        <p:spPr>
          <a:xfrm>
            <a:off x="457200" y="2984501"/>
            <a:ext cx="8229600" cy="2781300"/>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7"/>
        <p:cNvGrpSpPr/>
        <p:nvPr/>
      </p:nvGrpSpPr>
      <p:grpSpPr>
        <a:xfrm>
          <a:off x="0" y="0"/>
          <a:ext cx="0" cy="0"/>
          <a:chOff x="0" y="0"/>
          <a:chExt cx="0" cy="0"/>
        </a:xfrm>
      </p:grpSpPr>
      <p:sp>
        <p:nvSpPr>
          <p:cNvPr id="148" name="Google Shape;148;gbf1d83ae03_0_65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9" name="Google Shape;149;gbf1d83ae03_0_655"/>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0" name="Google Shape;150;gbf1d83ae03_0_655"/>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51" name="Google Shape;151;gbf1d83ae03_0_655"/>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52" name="Google Shape;152;gbf1d83ae03_0_655"/>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mailto:joanna.lewis@wjec.co.uk"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pastpapers.download.wjec.co.uk/s19-2155-01.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wjec.co.uk/umbraco/surface/blobstorage/download?nodeId=7017" TargetMode="External"/><Relationship Id="rId4" Type="http://schemas.openxmlformats.org/officeDocument/2006/relationships/hyperlink" Target="https://pastpapers.download.wjec.co.uk/s19-1150U40-1%20WJEC%20A%20Level%20Law%20Unit%204%20MS%20S19%20(New).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1">
            <a:hlinkClick r:id="rId3"/>
          </p:cNvPr>
          <p:cNvPicPr preferRelativeResize="0"/>
          <p:nvPr/>
        </p:nvPicPr>
        <p:blipFill rotWithShape="1">
          <a:blip r:embed="rId4">
            <a:alphaModFix/>
          </a:blip>
          <a:srcRect/>
          <a:stretch/>
        </p:blipFill>
        <p:spPr>
          <a:xfrm>
            <a:off x="146526" y="5928233"/>
            <a:ext cx="700998" cy="700998"/>
          </a:xfrm>
          <a:prstGeom prst="rect">
            <a:avLst/>
          </a:prstGeom>
          <a:noFill/>
          <a:ln>
            <a:noFill/>
          </a:ln>
        </p:spPr>
      </p:pic>
      <p:sp>
        <p:nvSpPr>
          <p:cNvPr id="264" name="Google Shape;264;p1"/>
          <p:cNvSpPr txBox="1">
            <a:spLocks noGrp="1"/>
          </p:cNvSpPr>
          <p:nvPr>
            <p:ph type="ctrTitle"/>
          </p:nvPr>
        </p:nvSpPr>
        <p:spPr>
          <a:xfrm>
            <a:off x="497025" y="1646464"/>
            <a:ext cx="7772400" cy="5236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lt1"/>
              </a:buClr>
              <a:buSzPct val="100000"/>
              <a:buFont typeface="Arial"/>
              <a:buNone/>
            </a:pPr>
            <a:br>
              <a:rPr lang="en-GB" dirty="0">
                <a:solidFill>
                  <a:schemeClr val="lt1"/>
                </a:solidFill>
                <a:latin typeface="Arial"/>
                <a:ea typeface="Arial"/>
                <a:cs typeface="Arial"/>
                <a:sym typeface="Arial"/>
              </a:rPr>
            </a:br>
            <a:r>
              <a:rPr lang="en-GB" dirty="0">
                <a:solidFill>
                  <a:schemeClr val="lt1"/>
                </a:solidFill>
                <a:latin typeface="Arial"/>
                <a:ea typeface="Arial"/>
                <a:cs typeface="Arial"/>
                <a:sym typeface="Arial"/>
              </a:rPr>
              <a:t>Assessing WJEC </a:t>
            </a:r>
            <a:r>
              <a:rPr lang="en-GB" i="1" dirty="0">
                <a:solidFill>
                  <a:schemeClr val="lt1"/>
                </a:solidFill>
                <a:latin typeface="Arial"/>
                <a:ea typeface="Arial"/>
                <a:cs typeface="Arial"/>
                <a:sym typeface="Arial"/>
              </a:rPr>
              <a:t>A level Law</a:t>
            </a:r>
            <a:br>
              <a:rPr lang="en-GB" i="1" dirty="0">
                <a:solidFill>
                  <a:schemeClr val="lt1"/>
                </a:solidFill>
                <a:latin typeface="Arial"/>
                <a:ea typeface="Arial"/>
                <a:cs typeface="Arial"/>
                <a:sym typeface="Arial"/>
              </a:rPr>
            </a:br>
            <a:r>
              <a:rPr lang="en-GB" i="1" dirty="0">
                <a:solidFill>
                  <a:schemeClr val="lt1"/>
                </a:solidFill>
                <a:latin typeface="Arial"/>
                <a:ea typeface="Arial"/>
                <a:cs typeface="Arial"/>
                <a:sym typeface="Arial"/>
              </a:rPr>
              <a:t>Unit 4</a:t>
            </a:r>
            <a:br>
              <a:rPr lang="en-GB" i="1" dirty="0">
                <a:solidFill>
                  <a:schemeClr val="lt1"/>
                </a:solidFill>
                <a:latin typeface="Arial"/>
                <a:ea typeface="Arial"/>
                <a:cs typeface="Arial"/>
                <a:sym typeface="Arial"/>
              </a:rPr>
            </a:br>
            <a:r>
              <a:rPr lang="en-GB" i="1" dirty="0"/>
              <a:t> </a:t>
            </a:r>
            <a:endParaRPr dirty="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33"/>
          <p:cNvSpPr txBox="1">
            <a:spLocks noGrp="1"/>
          </p:cNvSpPr>
          <p:nvPr>
            <p:ph type="body" idx="1"/>
          </p:nvPr>
        </p:nvSpPr>
        <p:spPr>
          <a:xfrm>
            <a:off x="1487424" y="167878"/>
            <a:ext cx="7339584" cy="1002554"/>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FFFFFF"/>
              </a:buClr>
              <a:buSzPts val="3200"/>
              <a:buFont typeface="Arial"/>
              <a:buNone/>
            </a:pPr>
            <a:r>
              <a:rPr lang="en-GB" i="1" dirty="0">
                <a:solidFill>
                  <a:srgbClr val="FFFFFF"/>
                </a:solidFill>
                <a:latin typeface="Calibri"/>
                <a:ea typeface="Calibri"/>
                <a:cs typeface="Calibri"/>
                <a:sym typeface="Calibri"/>
              </a:rPr>
              <a:t> Assessing evidence – characteristics of a successful response</a:t>
            </a:r>
            <a:endParaRPr dirty="0">
              <a:solidFill>
                <a:schemeClr val="lt1"/>
              </a:solidFill>
            </a:endParaRPr>
          </a:p>
        </p:txBody>
      </p:sp>
      <p:sp>
        <p:nvSpPr>
          <p:cNvPr id="352" name="Google Shape;352;p33"/>
          <p:cNvSpPr txBox="1">
            <a:spLocks noGrp="1"/>
          </p:cNvSpPr>
          <p:nvPr>
            <p:ph type="body" idx="2"/>
          </p:nvPr>
        </p:nvSpPr>
        <p:spPr>
          <a:xfrm>
            <a:off x="457200" y="1758950"/>
            <a:ext cx="8229600" cy="3556762"/>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spcBef>
                <a:spcPts val="0"/>
              </a:spcBef>
              <a:spcAft>
                <a:spcPts val="0"/>
              </a:spcAft>
              <a:buClr>
                <a:schemeClr val="dk1"/>
              </a:buClr>
              <a:buSzPct val="100000"/>
              <a:buNone/>
            </a:pPr>
            <a:r>
              <a:rPr lang="en-GB" dirty="0"/>
              <a:t>Students’ essays should frequently have phrases like:</a:t>
            </a:r>
            <a:endParaRPr dirty="0"/>
          </a:p>
          <a:p>
            <a:pPr marL="0" lvl="0" indent="0" algn="l" rtl="0">
              <a:spcBef>
                <a:spcPts val="444"/>
              </a:spcBef>
              <a:spcAft>
                <a:spcPts val="0"/>
              </a:spcAft>
              <a:buClr>
                <a:schemeClr val="dk1"/>
              </a:buClr>
              <a:buSzPct val="100000"/>
              <a:buNone/>
            </a:pPr>
            <a:endParaRPr dirty="0"/>
          </a:p>
          <a:p>
            <a:pPr marL="342900" lvl="0" indent="-342900" algn="l" rtl="0">
              <a:spcBef>
                <a:spcPts val="444"/>
              </a:spcBef>
              <a:spcAft>
                <a:spcPts val="0"/>
              </a:spcAft>
              <a:buClr>
                <a:schemeClr val="dk1"/>
              </a:buClr>
              <a:buSzPct val="100000"/>
              <a:buFont typeface="Arial"/>
              <a:buChar char="•"/>
            </a:pPr>
            <a:r>
              <a:rPr lang="en-GB" dirty="0"/>
              <a:t>“This shows bail may be weighed too much in favour of…”</a:t>
            </a:r>
            <a:endParaRPr dirty="0"/>
          </a:p>
          <a:p>
            <a:pPr marL="342900" lvl="0" indent="-342900" algn="l" rtl="0">
              <a:spcBef>
                <a:spcPts val="444"/>
              </a:spcBef>
              <a:spcAft>
                <a:spcPts val="0"/>
              </a:spcAft>
              <a:buClr>
                <a:schemeClr val="dk1"/>
              </a:buClr>
              <a:buSzPct val="100000"/>
              <a:buFont typeface="Arial"/>
              <a:buChar char="•"/>
            </a:pPr>
            <a:r>
              <a:rPr lang="en-GB" dirty="0"/>
              <a:t>“It can be argued that the primary purpose of bail is to...”</a:t>
            </a:r>
            <a:endParaRPr dirty="0"/>
          </a:p>
          <a:p>
            <a:pPr marL="342900" lvl="0" indent="-342900" algn="l" rtl="0">
              <a:spcBef>
                <a:spcPts val="444"/>
              </a:spcBef>
              <a:spcAft>
                <a:spcPts val="0"/>
              </a:spcAft>
              <a:buClr>
                <a:schemeClr val="dk1"/>
              </a:buClr>
              <a:buSzPct val="100000"/>
              <a:buFont typeface="Arial"/>
              <a:buChar char="•"/>
            </a:pPr>
            <a:r>
              <a:rPr lang="en-GB" dirty="0"/>
              <a:t>“The law relating to bail does/does not strike an adequate balance because…”</a:t>
            </a:r>
            <a:endParaRPr dirty="0"/>
          </a:p>
          <a:p>
            <a:pPr marL="342900" lvl="0" indent="-342900" algn="l" rtl="0">
              <a:spcBef>
                <a:spcPts val="444"/>
              </a:spcBef>
              <a:spcAft>
                <a:spcPts val="0"/>
              </a:spcAft>
              <a:buClr>
                <a:schemeClr val="dk1"/>
              </a:buClr>
              <a:buSzPct val="100000"/>
              <a:buFont typeface="Arial"/>
              <a:buChar char="•"/>
            </a:pPr>
            <a:r>
              <a:rPr lang="en-GB" dirty="0"/>
              <a:t>“This illustrates that the law relating to bail weighs too heavily in favour of the defendant as…”</a:t>
            </a:r>
            <a:endParaRPr dirty="0"/>
          </a:p>
          <a:p>
            <a:pPr marL="342900" lvl="0" indent="-342900" algn="l" rtl="0">
              <a:spcBef>
                <a:spcPts val="444"/>
              </a:spcBef>
              <a:spcAft>
                <a:spcPts val="0"/>
              </a:spcAft>
              <a:buClr>
                <a:schemeClr val="dk1"/>
              </a:buClr>
              <a:buSzPct val="100000"/>
              <a:buFont typeface="Arial"/>
              <a:buChar char="•"/>
            </a:pPr>
            <a:r>
              <a:rPr lang="en-GB" dirty="0"/>
              <a:t>“Some would say that this law shows the law trying to strike a balance in favour of the public because…”</a:t>
            </a:r>
            <a:endParaRPr dirty="0"/>
          </a:p>
          <a:p>
            <a:pPr marL="0" lvl="0" indent="0" algn="l" rtl="0">
              <a:spcBef>
                <a:spcPts val="444"/>
              </a:spcBef>
              <a:spcAft>
                <a:spcPts val="0"/>
              </a:spcAft>
              <a:buClr>
                <a:schemeClr val="dk1"/>
              </a:buClr>
              <a:buSzPct val="100000"/>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34"/>
          <p:cNvSpPr txBox="1">
            <a:spLocks noGrp="1"/>
          </p:cNvSpPr>
          <p:nvPr>
            <p:ph type="body" idx="1"/>
          </p:nvPr>
        </p:nvSpPr>
        <p:spPr>
          <a:xfrm>
            <a:off x="1548384" y="167878"/>
            <a:ext cx="7479412" cy="941594"/>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l" rtl="0">
              <a:lnSpc>
                <a:spcPct val="100000"/>
              </a:lnSpc>
              <a:spcBef>
                <a:spcPts val="0"/>
              </a:spcBef>
              <a:spcAft>
                <a:spcPts val="0"/>
              </a:spcAft>
              <a:buClr>
                <a:srgbClr val="FFFFFF"/>
              </a:buClr>
              <a:buSzPct val="100000"/>
              <a:buFont typeface="Arial"/>
              <a:buNone/>
            </a:pPr>
            <a:r>
              <a:rPr lang="en-GB" i="1" dirty="0">
                <a:solidFill>
                  <a:srgbClr val="FFFFFF"/>
                </a:solidFill>
                <a:latin typeface="Calibri"/>
                <a:ea typeface="Calibri"/>
                <a:cs typeface="Calibri"/>
                <a:sym typeface="Calibri"/>
              </a:rPr>
              <a:t>Assessing evidence – characteristics of a successful response</a:t>
            </a:r>
            <a:endParaRPr dirty="0"/>
          </a:p>
        </p:txBody>
      </p:sp>
      <p:sp>
        <p:nvSpPr>
          <p:cNvPr id="359" name="Google Shape;359;p34"/>
          <p:cNvSpPr txBox="1">
            <a:spLocks noGrp="1"/>
          </p:cNvSpPr>
          <p:nvPr>
            <p:ph type="body" idx="2"/>
          </p:nvPr>
        </p:nvSpPr>
        <p:spPr>
          <a:xfrm>
            <a:off x="457200" y="1658112"/>
            <a:ext cx="8229600" cy="4840224"/>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spcBef>
                <a:spcPts val="0"/>
              </a:spcBef>
              <a:spcAft>
                <a:spcPts val="0"/>
              </a:spcAft>
              <a:buClr>
                <a:schemeClr val="dk1"/>
              </a:buClr>
              <a:buSzPct val="100000"/>
              <a:buNone/>
            </a:pPr>
            <a:r>
              <a:rPr lang="en-GB" dirty="0"/>
              <a:t>Students’ essays should flow. They should use connective phrases to enhance and balance the evaluation and to help their answers to flow:</a:t>
            </a:r>
            <a:endParaRPr dirty="0"/>
          </a:p>
          <a:p>
            <a:pPr marL="342900" lvl="0" indent="-342900" algn="l" rtl="0">
              <a:spcBef>
                <a:spcPts val="444"/>
              </a:spcBef>
              <a:spcAft>
                <a:spcPts val="0"/>
              </a:spcAft>
              <a:buClr>
                <a:schemeClr val="dk1"/>
              </a:buClr>
              <a:buSzPct val="100000"/>
              <a:buFont typeface="Arial"/>
              <a:buChar char="•"/>
            </a:pPr>
            <a:r>
              <a:rPr lang="en-GB" dirty="0"/>
              <a:t>However</a:t>
            </a:r>
            <a:endParaRPr dirty="0"/>
          </a:p>
          <a:p>
            <a:pPr marL="342900" lvl="0" indent="-342900" algn="l" rtl="0">
              <a:spcBef>
                <a:spcPts val="444"/>
              </a:spcBef>
              <a:spcAft>
                <a:spcPts val="0"/>
              </a:spcAft>
              <a:buClr>
                <a:schemeClr val="dk1"/>
              </a:buClr>
              <a:buSzPct val="100000"/>
              <a:buFont typeface="Arial"/>
              <a:buChar char="•"/>
            </a:pPr>
            <a:r>
              <a:rPr lang="en-GB" dirty="0"/>
              <a:t>One the other hand</a:t>
            </a:r>
            <a:endParaRPr dirty="0"/>
          </a:p>
          <a:p>
            <a:pPr marL="342900" lvl="0" indent="-342900" algn="l" rtl="0">
              <a:spcBef>
                <a:spcPts val="444"/>
              </a:spcBef>
              <a:spcAft>
                <a:spcPts val="0"/>
              </a:spcAft>
              <a:buClr>
                <a:schemeClr val="dk1"/>
              </a:buClr>
              <a:buSzPct val="100000"/>
              <a:buFont typeface="Arial"/>
              <a:buChar char="•"/>
            </a:pPr>
            <a:r>
              <a:rPr lang="en-GB" dirty="0"/>
              <a:t>Nonetheless</a:t>
            </a:r>
            <a:endParaRPr dirty="0"/>
          </a:p>
          <a:p>
            <a:pPr marL="342900" lvl="0" indent="-342900" algn="l" rtl="0">
              <a:spcBef>
                <a:spcPts val="444"/>
              </a:spcBef>
              <a:spcAft>
                <a:spcPts val="0"/>
              </a:spcAft>
              <a:buClr>
                <a:schemeClr val="dk1"/>
              </a:buClr>
              <a:buSzPct val="100000"/>
              <a:buFont typeface="Arial"/>
              <a:buChar char="•"/>
            </a:pPr>
            <a:r>
              <a:rPr lang="en-GB" dirty="0"/>
              <a:t>Furthermore</a:t>
            </a:r>
            <a:endParaRPr dirty="0"/>
          </a:p>
          <a:p>
            <a:pPr marL="342900" lvl="0" indent="-342900" algn="l" rtl="0">
              <a:spcBef>
                <a:spcPts val="444"/>
              </a:spcBef>
              <a:spcAft>
                <a:spcPts val="0"/>
              </a:spcAft>
              <a:buClr>
                <a:schemeClr val="dk1"/>
              </a:buClr>
              <a:buSzPct val="100000"/>
              <a:buFont typeface="Arial"/>
              <a:buChar char="•"/>
            </a:pPr>
            <a:r>
              <a:rPr lang="en-GB" dirty="0"/>
              <a:t>Moreover</a:t>
            </a:r>
            <a:endParaRPr dirty="0"/>
          </a:p>
          <a:p>
            <a:pPr marL="342900" lvl="0" indent="-342900" algn="l" rtl="0">
              <a:spcBef>
                <a:spcPts val="444"/>
              </a:spcBef>
              <a:spcAft>
                <a:spcPts val="0"/>
              </a:spcAft>
              <a:buClr>
                <a:schemeClr val="dk1"/>
              </a:buClr>
              <a:buSzPct val="100000"/>
              <a:buFont typeface="Arial"/>
              <a:buChar char="•"/>
            </a:pPr>
            <a:r>
              <a:rPr lang="en-GB" dirty="0"/>
              <a:t>Additionally</a:t>
            </a:r>
            <a:endParaRPr dirty="0"/>
          </a:p>
          <a:p>
            <a:pPr marL="342900" lvl="0" indent="-342900" algn="l" rtl="0">
              <a:spcBef>
                <a:spcPts val="444"/>
              </a:spcBef>
              <a:spcAft>
                <a:spcPts val="0"/>
              </a:spcAft>
              <a:buClr>
                <a:schemeClr val="dk1"/>
              </a:buClr>
              <a:buSzPct val="100000"/>
              <a:buFont typeface="Arial"/>
              <a:buChar char="•"/>
            </a:pPr>
            <a:r>
              <a:rPr lang="en-GB" dirty="0"/>
              <a:t>But</a:t>
            </a:r>
            <a:endParaRPr dirty="0"/>
          </a:p>
          <a:p>
            <a:pPr marL="342900" lvl="0" indent="-342900" algn="l" rtl="0">
              <a:spcBef>
                <a:spcPts val="444"/>
              </a:spcBef>
              <a:spcAft>
                <a:spcPts val="0"/>
              </a:spcAft>
              <a:buClr>
                <a:schemeClr val="dk1"/>
              </a:buClr>
              <a:buSzPct val="100000"/>
              <a:buFont typeface="Arial"/>
              <a:buChar char="•"/>
            </a:pPr>
            <a:r>
              <a:rPr lang="en-GB" dirty="0"/>
              <a:t>Finally</a:t>
            </a:r>
            <a:endParaRPr dirty="0"/>
          </a:p>
          <a:p>
            <a:pPr marL="342900" lvl="0" indent="-342900" algn="l" rtl="0">
              <a:spcBef>
                <a:spcPts val="444"/>
              </a:spcBef>
              <a:spcAft>
                <a:spcPts val="0"/>
              </a:spcAft>
              <a:buClr>
                <a:schemeClr val="dk1"/>
              </a:buClr>
              <a:buSzPct val="100000"/>
              <a:buFont typeface="Arial"/>
              <a:buChar char="•"/>
            </a:pPr>
            <a:r>
              <a:rPr lang="en-GB" dirty="0"/>
              <a:t>What this demonstrates/highlights is…</a:t>
            </a:r>
            <a:endParaRPr dirty="0"/>
          </a:p>
          <a:p>
            <a:pPr marL="342900" lvl="0" indent="-342900" algn="l" rtl="0">
              <a:spcBef>
                <a:spcPts val="444"/>
              </a:spcBef>
              <a:spcAft>
                <a:spcPts val="0"/>
              </a:spcAft>
              <a:buClr>
                <a:schemeClr val="dk1"/>
              </a:buClr>
              <a:buSzPct val="100000"/>
              <a:buFont typeface="Arial"/>
              <a:buChar char="•"/>
            </a:pPr>
            <a:r>
              <a:rPr lang="en-GB" dirty="0"/>
              <a:t>An example to demonstrate this is…</a:t>
            </a:r>
            <a:endParaRPr dirty="0"/>
          </a:p>
          <a:p>
            <a:pPr marL="342900" lvl="0" indent="-342900" algn="l" rtl="0">
              <a:spcBef>
                <a:spcPts val="444"/>
              </a:spcBef>
              <a:spcAft>
                <a:spcPts val="0"/>
              </a:spcAft>
              <a:buClr>
                <a:schemeClr val="dk1"/>
              </a:buClr>
              <a:buSzPct val="100000"/>
              <a:buFont typeface="Arial"/>
              <a:buChar char="•"/>
            </a:pPr>
            <a:r>
              <a:rPr lang="en-GB" dirty="0"/>
              <a:t>As seen in the case of….</a:t>
            </a:r>
            <a:endParaRPr dirty="0"/>
          </a:p>
          <a:p>
            <a:pPr marL="342900" lvl="0" indent="-201930" algn="l" rtl="0">
              <a:spcBef>
                <a:spcPts val="444"/>
              </a:spcBef>
              <a:spcAft>
                <a:spcPts val="0"/>
              </a:spcAft>
              <a:buClr>
                <a:schemeClr val="dk1"/>
              </a:buClr>
              <a:buSzPct val="100000"/>
              <a:buFont typeface="Arial"/>
              <a:buNone/>
            </a:pPr>
            <a:endParaRPr dirty="0"/>
          </a:p>
          <a:p>
            <a:pPr marL="342900" lvl="0" indent="-201930" algn="l" rtl="0">
              <a:spcBef>
                <a:spcPts val="444"/>
              </a:spcBef>
              <a:spcAft>
                <a:spcPts val="0"/>
              </a:spcAft>
              <a:buClr>
                <a:schemeClr val="dk1"/>
              </a:buClr>
              <a:buSzPct val="100000"/>
              <a:buFont typeface="Arial"/>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gbf1d83ae03_0_650"/>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65" name="Google Shape;365;gbf1d83ae03_0_650"/>
          <p:cNvSpPr txBox="1"/>
          <p:nvPr/>
        </p:nvSpPr>
        <p:spPr>
          <a:xfrm>
            <a:off x="287524" y="1421160"/>
            <a:ext cx="8568900" cy="48320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Arial"/>
              <a:buNone/>
            </a:pPr>
            <a:r>
              <a:rPr lang="en-GB" sz="2400" b="1" i="0" u="none" strike="noStrike" cap="none" dirty="0">
                <a:solidFill>
                  <a:schemeClr val="dk1"/>
                </a:solidFill>
                <a:latin typeface="Arial"/>
                <a:ea typeface="Arial"/>
                <a:cs typeface="Arial"/>
                <a:sym typeface="Arial"/>
              </a:rPr>
              <a:t>Sample responses:</a:t>
            </a:r>
            <a:endParaRPr sz="1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chemeClr val="dk1"/>
                </a:solidFill>
                <a:latin typeface="Arial"/>
                <a:ea typeface="Arial"/>
                <a:cs typeface="Arial"/>
                <a:sym typeface="Arial"/>
              </a:rPr>
              <a:t>The next slide is an example section of a response to </a:t>
            </a:r>
            <a:r>
              <a:rPr lang="en-GB" sz="2400" b="1" i="0" u="none" strike="noStrike" cap="none" dirty="0">
                <a:solidFill>
                  <a:schemeClr val="dk1"/>
                </a:solidFill>
                <a:latin typeface="Arial"/>
                <a:ea typeface="Arial"/>
                <a:cs typeface="Arial"/>
                <a:sym typeface="Arial"/>
              </a:rPr>
              <a:t>Question 5</a:t>
            </a:r>
            <a:r>
              <a:rPr lang="en-GB" sz="2400" b="0" i="0" u="none" strike="noStrike" cap="none" dirty="0">
                <a:solidFill>
                  <a:schemeClr val="dk1"/>
                </a:solidFill>
                <a:latin typeface="Arial"/>
                <a:ea typeface="Arial"/>
                <a:cs typeface="Arial"/>
                <a:sym typeface="Arial"/>
              </a:rPr>
              <a:t> from the </a:t>
            </a:r>
            <a:r>
              <a:rPr lang="en-GB" sz="2400" b="1" i="0" u="none" strike="noStrike" cap="none" dirty="0">
                <a:solidFill>
                  <a:schemeClr val="dk1"/>
                </a:solidFill>
                <a:latin typeface="Arial"/>
                <a:ea typeface="Arial"/>
                <a:cs typeface="Arial"/>
                <a:sym typeface="Arial"/>
              </a:rPr>
              <a:t>2019 Unit 4</a:t>
            </a:r>
            <a:r>
              <a:rPr lang="en-GB" sz="2400" b="0" i="0" u="none" strike="noStrike" cap="none" dirty="0">
                <a:solidFill>
                  <a:schemeClr val="dk1"/>
                </a:solidFill>
                <a:latin typeface="Arial"/>
                <a:ea typeface="Arial"/>
                <a:cs typeface="Arial"/>
                <a:sym typeface="Arial"/>
              </a:rPr>
              <a:t> exam paper followed by an explanation of the way the examiner marked this section. The full response can be viewed in the ‘mark like an examiner – Unit 4’ file on the WJEC website. </a:t>
            </a: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GB" sz="2400" b="1" i="0" u="none" strike="noStrike" cap="none" dirty="0">
                <a:solidFill>
                  <a:schemeClr val="dk1"/>
                </a:solidFill>
                <a:latin typeface="Arial"/>
                <a:ea typeface="Arial"/>
                <a:cs typeface="Arial"/>
                <a:sym typeface="Arial"/>
              </a:rPr>
              <a:t>Analyse and evaluate the extent to which the law relating to bail contains ample safeguards to ensure that the public is not put at risk from suspected offenders. [50]</a:t>
            </a:r>
            <a:endParaRPr dirty="0"/>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graphicFrame>
        <p:nvGraphicFramePr>
          <p:cNvPr id="371" name="Google Shape;371;gbf1d83ae03_0_766"/>
          <p:cNvGraphicFramePr/>
          <p:nvPr>
            <p:extLst>
              <p:ext uri="{D42A27DB-BD31-4B8C-83A1-F6EECF244321}">
                <p14:modId xmlns:p14="http://schemas.microsoft.com/office/powerpoint/2010/main" val="2288695073"/>
              </p:ext>
            </p:extLst>
          </p:nvPr>
        </p:nvGraphicFramePr>
        <p:xfrm>
          <a:off x="171700" y="1328929"/>
          <a:ext cx="8801600" cy="4144709"/>
        </p:xfrm>
        <a:graphic>
          <a:graphicData uri="http://schemas.openxmlformats.org/drawingml/2006/table">
            <a:tbl>
              <a:tblPr firstRow="1" firstCol="1" bandRow="1">
                <a:noFill/>
                <a:tableStyleId>{105E7D89-2462-46B9-8EED-454705464C0E}</a:tableStyleId>
              </a:tblPr>
              <a:tblGrid>
                <a:gridCol w="8801600">
                  <a:extLst>
                    <a:ext uri="{9D8B030D-6E8A-4147-A177-3AD203B41FA5}">
                      <a16:colId xmlns:a16="http://schemas.microsoft.com/office/drawing/2014/main" val="20000"/>
                    </a:ext>
                  </a:extLst>
                </a:gridCol>
              </a:tblGrid>
              <a:tr h="3962400">
                <a:tc>
                  <a:txBody>
                    <a:bodyPr/>
                    <a:lstStyle/>
                    <a:p>
                      <a:pPr marL="0" marR="0" lvl="0" indent="0" algn="l" rtl="0">
                        <a:lnSpc>
                          <a:spcPct val="107000"/>
                        </a:lnSpc>
                        <a:spcBef>
                          <a:spcPts val="0"/>
                        </a:spcBef>
                        <a:spcAft>
                          <a:spcPts val="0"/>
                        </a:spcAft>
                        <a:buNone/>
                      </a:pPr>
                      <a:r>
                        <a:rPr lang="en-GB" sz="1700" b="0" u="none" strike="noStrike" cap="none" dirty="0">
                          <a:solidFill>
                            <a:schemeClr val="dk1"/>
                          </a:solidFill>
                        </a:rPr>
                        <a:t>Bail is the temporary release of an accused person/suspect until the next stage of their case, with or without conditions. The opposite to bail is being held on remand, which means being detained in prison. One of the primary purposes of bail is to allow an unconvicted person to be at liberty until the stage in their case. This is a historic and fundamentally important right, which forms part of a person’s Article 5 right to liberty found in the European Convention of Human Rights (ECHR). The law relating to bail upholds this right to liberty and is intertwined with the golden thread that runs through the criminal justice system: a person is innocent until proven guilty. However, this is not the only primary purpose of bail. The law relating to bail also needs to strike a balance between protecting and respecting rights of the unconvicted defendants on the one hand, whilst on the other there is a need to ensure the public are protected from individuals who present a danger to public safety. The true primary purpose of the law relating to bail, therefore, is to strike a balance between these two conflicting rights. This essay will explore the extent to which the law on bail achieves this balance and provides adequate safeguards.</a:t>
                      </a:r>
                      <a:endParaRPr sz="1700" b="0" u="none" strike="noStrike" cap="none" dirty="0">
                        <a:solidFill>
                          <a:schemeClr val="dk1"/>
                        </a:solidFill>
                      </a:endParaRPr>
                    </a:p>
                    <a:p>
                      <a:pPr marL="0" marR="0" lvl="0" indent="0" algn="l" rtl="0">
                        <a:lnSpc>
                          <a:spcPct val="107000"/>
                        </a:lnSpc>
                        <a:spcBef>
                          <a:spcPts val="0"/>
                        </a:spcBef>
                        <a:spcAft>
                          <a:spcPts val="0"/>
                        </a:spcAft>
                        <a:buNone/>
                      </a:pPr>
                      <a:r>
                        <a:rPr lang="en-GB" sz="1700" u="none" strike="noStrike" cap="none" dirty="0">
                          <a:solidFill>
                            <a:schemeClr val="dk1"/>
                          </a:solidFill>
                        </a:rPr>
                        <a:t> </a:t>
                      </a:r>
                      <a:endParaRPr sz="1700" u="none" strike="noStrike" cap="none" dirty="0">
                        <a:solidFill>
                          <a:schemeClr val="dk1"/>
                        </a:solidFill>
                        <a:latin typeface="Calibri"/>
                        <a:ea typeface="Calibri"/>
                        <a:cs typeface="Calibri"/>
                        <a:sym typeface="Calibri"/>
                      </a:endParaRPr>
                    </a:p>
                  </a:txBody>
                  <a:tcPr marL="68575" marR="68575" marT="0" marB="0"/>
                </a:tc>
                <a:extLst>
                  <a:ext uri="{0D108BD9-81ED-4DB2-BD59-A6C34878D82A}">
                    <a16:rowId xmlns:a16="http://schemas.microsoft.com/office/drawing/2014/main" val="10000"/>
                  </a:ext>
                </a:extLst>
              </a:tr>
            </a:tbl>
          </a:graphicData>
        </a:graphic>
      </p:graphicFrame>
      <p:sp>
        <p:nvSpPr>
          <p:cNvPr id="372" name="Google Shape;372;gbf1d83ae03_0_766"/>
          <p:cNvSpPr txBox="1"/>
          <p:nvPr/>
        </p:nvSpPr>
        <p:spPr>
          <a:xfrm>
            <a:off x="170688" y="5473638"/>
            <a:ext cx="8801612" cy="1323409"/>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0000"/>
                </a:solidFill>
                <a:latin typeface="Arial"/>
                <a:ea typeface="Arial"/>
                <a:cs typeface="Arial"/>
                <a:sym typeface="Arial"/>
              </a:rPr>
              <a:t>Feedback:</a:t>
            </a:r>
            <a:endParaRPr sz="1400" b="1" i="0" u="none" strike="noStrike" cap="none" dirty="0">
              <a:solidFill>
                <a:srgbClr val="FF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n-GB" sz="1200" b="0" i="0" u="none" strike="noStrike" cap="none" dirty="0">
                <a:solidFill>
                  <a:srgbClr val="000000"/>
                </a:solidFill>
                <a:latin typeface="Arial"/>
                <a:ea typeface="Arial"/>
                <a:cs typeface="Arial"/>
                <a:sym typeface="Arial"/>
              </a:rPr>
              <a:t>This is a clear introduction and starts in a logical place with a definition of key terms. It sets the rest of the answer in context and begins to focus the argument on the balance to be achieved. The introduction highlights that the answer is going to focus on evaluation. </a:t>
            </a: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000000"/>
              </a:solidFill>
              <a:latin typeface="Arial"/>
              <a:ea typeface="Arial"/>
              <a:cs typeface="Arial"/>
              <a:sym typeface="Arial"/>
            </a:endParaRPr>
          </a:p>
        </p:txBody>
      </p:sp>
      <p:sp>
        <p:nvSpPr>
          <p:cNvPr id="373" name="Google Shape;373;gbf1d83ae03_0_766"/>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gbf1d83ae03_0_772"/>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graphicFrame>
        <p:nvGraphicFramePr>
          <p:cNvPr id="379" name="Google Shape;379;gbf1d83ae03_0_772"/>
          <p:cNvGraphicFramePr/>
          <p:nvPr/>
        </p:nvGraphicFramePr>
        <p:xfrm>
          <a:off x="280416" y="1280160"/>
          <a:ext cx="8510025" cy="4485386"/>
        </p:xfrm>
        <a:graphic>
          <a:graphicData uri="http://schemas.openxmlformats.org/drawingml/2006/table">
            <a:tbl>
              <a:tblPr firstRow="1" firstCol="1" bandRow="1">
                <a:noFill/>
                <a:tableStyleId>{105E7D89-2462-46B9-8EED-454705464C0E}</a:tableStyleId>
              </a:tblPr>
              <a:tblGrid>
                <a:gridCol w="8510025">
                  <a:extLst>
                    <a:ext uri="{9D8B030D-6E8A-4147-A177-3AD203B41FA5}">
                      <a16:colId xmlns:a16="http://schemas.microsoft.com/office/drawing/2014/main" val="20000"/>
                    </a:ext>
                  </a:extLst>
                </a:gridCol>
              </a:tblGrid>
              <a:tr h="4389125">
                <a:tc>
                  <a:txBody>
                    <a:bodyPr/>
                    <a:lstStyle/>
                    <a:p>
                      <a:pPr marL="0" marR="0" lvl="0" indent="0" algn="l" rtl="0">
                        <a:lnSpc>
                          <a:spcPct val="100000"/>
                        </a:lnSpc>
                        <a:spcBef>
                          <a:spcPts val="0"/>
                        </a:spcBef>
                        <a:spcAft>
                          <a:spcPts val="0"/>
                        </a:spcAft>
                        <a:buNone/>
                      </a:pPr>
                      <a:r>
                        <a:rPr lang="en-GB" sz="1400" b="0" u="none" strike="noStrike" cap="none" dirty="0">
                          <a:solidFill>
                            <a:schemeClr val="dk1"/>
                          </a:solidFill>
                        </a:rPr>
                        <a:t> </a:t>
                      </a:r>
                      <a:r>
                        <a:rPr lang="en-GB" sz="1400" b="0" u="none" strike="noStrike" cap="none" dirty="0">
                          <a:solidFill>
                            <a:schemeClr val="dk1"/>
                          </a:solidFill>
                          <a:latin typeface="Arial"/>
                          <a:ea typeface="Arial"/>
                          <a:cs typeface="Arial"/>
                          <a:sym typeface="Arial"/>
                        </a:rPr>
                        <a:t>The second type of bail is court bail, which is primarily covered under the Bail Act 1976. Under s.4 of this Act, there is a presumption in favour of being granted. This shows that the balance is more in favour of the d’s rights and respect for Article 5, due to the presumption that a person is innocent until proven guilty. </a:t>
                      </a:r>
                      <a:endParaRPr sz="1400" b="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GB" sz="1400" b="0" u="none" strike="noStrike" cap="none" dirty="0">
                          <a:solidFill>
                            <a:schemeClr val="dk1"/>
                          </a:solidFill>
                          <a:latin typeface="Arial"/>
                          <a:ea typeface="Arial"/>
                          <a:cs typeface="Arial"/>
                          <a:sym typeface="Arial"/>
                        </a:rPr>
                        <a:t> </a:t>
                      </a:r>
                      <a:endParaRPr sz="1400" b="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GB" sz="1400" b="0" u="none" strike="noStrike" cap="none" dirty="0">
                          <a:solidFill>
                            <a:schemeClr val="dk1"/>
                          </a:solidFill>
                          <a:latin typeface="Arial"/>
                          <a:ea typeface="Arial"/>
                          <a:cs typeface="Arial"/>
                          <a:sym typeface="Arial"/>
                        </a:rPr>
                        <a:t>When the court decides the issue of bail it must look at a range of factors, known as Paragraph 9 factors, that the court will weigh up to determine if the D will be granted bail. These factors include the nature and seriousness of the offence and the probable method of dealing with it, the D’s character and antecedents, their community ties and associations, the strength of the evidence against the D, previous grants of bail and whether it has been complied with or breached and any other factors that may be relevant. Even if any of these factors apply, bail can still be granted with conditions such as staying at a bail hostel, restrictions on places the D can go, to live at a certain address and sureties. An example of a surety can be seen in the case of Gary Weddell, whose brother paid a £200,000 surety as part of his conditional bail. </a:t>
                      </a:r>
                      <a:endParaRPr sz="1400" b="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GB" sz="1400" b="0" u="none" strike="noStrike" cap="none" dirty="0">
                          <a:solidFill>
                            <a:schemeClr val="dk1"/>
                          </a:solidFill>
                          <a:latin typeface="Arial"/>
                          <a:ea typeface="Arial"/>
                          <a:cs typeface="Arial"/>
                          <a:sym typeface="Arial"/>
                        </a:rPr>
                        <a:t> </a:t>
                      </a:r>
                      <a:endParaRPr sz="1400" b="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GB" sz="1400" b="0" u="none" strike="noStrike" cap="none" dirty="0">
                          <a:solidFill>
                            <a:schemeClr val="dk1"/>
                          </a:solidFill>
                          <a:latin typeface="Arial"/>
                          <a:ea typeface="Arial"/>
                          <a:cs typeface="Arial"/>
                          <a:sym typeface="Arial"/>
                        </a:rPr>
                        <a:t>The fact that s.4 has a presumption in favour of bail, coupled with the fact that bail can still be granted with conditions even if any of the factors apply shows that the court is completing a balancing act in each application and are trying to weigh up the need to protect the public against the D’s rights to freedom. However, the question is whether these conditions actually work. In Gary Weddell’s case, a police officer charged with murder of his wife, was granted court bail and then went on to murder his mother-in-law and then killed himself. This illustrates that the court, in that case, did not get the balance right and too heavily favoured the D’s rights to liberty over the publics’ right to be protected from danger. </a:t>
                      </a:r>
                      <a:endParaRPr sz="1400" b="0" u="none" strike="noStrike" cap="none" dirty="0">
                        <a:solidFill>
                          <a:schemeClr val="dk1"/>
                        </a:solidFill>
                        <a:latin typeface="Arial"/>
                        <a:ea typeface="Arial"/>
                        <a:cs typeface="Arial"/>
                        <a:sym typeface="Arial"/>
                      </a:endParaRPr>
                    </a:p>
                    <a:p>
                      <a:pPr marL="0" marR="0" lvl="0" indent="0" algn="l" rtl="0">
                        <a:lnSpc>
                          <a:spcPct val="107000"/>
                        </a:lnSpc>
                        <a:spcBef>
                          <a:spcPts val="0"/>
                        </a:spcBef>
                        <a:spcAft>
                          <a:spcPts val="0"/>
                        </a:spcAft>
                        <a:buNone/>
                      </a:pPr>
                      <a:endParaRPr sz="1400" b="0" u="none" strike="noStrike" cap="none" dirty="0">
                        <a:solidFill>
                          <a:schemeClr val="dk1"/>
                        </a:solidFill>
                        <a:latin typeface="Calibri"/>
                        <a:ea typeface="Calibri"/>
                        <a:cs typeface="Calibri"/>
                        <a:sym typeface="Calibri"/>
                      </a:endParaRPr>
                    </a:p>
                  </a:txBody>
                  <a:tcPr marL="18025" marR="18025" marT="0" marB="0"/>
                </a:tc>
                <a:extLst>
                  <a:ext uri="{0D108BD9-81ED-4DB2-BD59-A6C34878D82A}">
                    <a16:rowId xmlns:a16="http://schemas.microsoft.com/office/drawing/2014/main" val="10000"/>
                  </a:ext>
                </a:extLst>
              </a:tr>
            </a:tbl>
          </a:graphicData>
        </a:graphic>
      </p:graphicFrame>
      <p:sp>
        <p:nvSpPr>
          <p:cNvPr id="380" name="Google Shape;380;gbf1d83ae03_0_772"/>
          <p:cNvSpPr txBox="1"/>
          <p:nvPr/>
        </p:nvSpPr>
        <p:spPr>
          <a:xfrm>
            <a:off x="171194" y="5765546"/>
            <a:ext cx="8801612" cy="1138743"/>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0000"/>
                </a:solidFill>
                <a:latin typeface="Arial"/>
                <a:ea typeface="Arial"/>
                <a:cs typeface="Arial"/>
                <a:sym typeface="Arial"/>
              </a:rPr>
              <a:t>Feedback:</a:t>
            </a:r>
            <a:endParaRPr sz="1400" b="1" i="0" u="none" strike="noStrike" cap="none" dirty="0">
              <a:solidFill>
                <a:srgbClr val="FF0000"/>
              </a:solidFill>
              <a:latin typeface="Arial"/>
              <a:ea typeface="Arial"/>
              <a:cs typeface="Arial"/>
              <a:sym typeface="Arial"/>
            </a:endParaRPr>
          </a:p>
          <a:p>
            <a:pPr marL="0" marR="0" lvl="0" indent="0" algn="l" rtl="0">
              <a:lnSpc>
                <a:spcPct val="100000"/>
              </a:lnSpc>
              <a:spcBef>
                <a:spcPts val="0"/>
              </a:spcBef>
              <a:spcAft>
                <a:spcPts val="0"/>
              </a:spcAft>
              <a:buNone/>
            </a:pPr>
            <a:r>
              <a:rPr lang="en-GB" sz="1200" b="0" i="0" u="none" strike="noStrike" cap="none" dirty="0">
                <a:solidFill>
                  <a:srgbClr val="000000"/>
                </a:solidFill>
                <a:latin typeface="Arial"/>
                <a:ea typeface="Arial"/>
                <a:cs typeface="Arial"/>
                <a:sym typeface="Arial"/>
              </a:rPr>
              <a:t>This section is well evaluated and refers to a range of legal authority to support the argument. The candidate brings the argument back to the question though might have better referred to the wording of the question (adequate safeguards) more frequently to make a stronger connection. The candidate uses connective words to provide a balanced argument (e.g. furthermore, additionally, however, etc).</a:t>
            </a:r>
            <a:endParaRPr sz="1200" b="0" i="0" u="none" strike="noStrike" cap="none" dirty="0">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bf1d83ae03_0_799"/>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graphicFrame>
        <p:nvGraphicFramePr>
          <p:cNvPr id="386" name="Google Shape;386;gbf1d83ae03_0_799"/>
          <p:cNvGraphicFramePr/>
          <p:nvPr/>
        </p:nvGraphicFramePr>
        <p:xfrm>
          <a:off x="0" y="1165518"/>
          <a:ext cx="9144000" cy="3772250"/>
        </p:xfrm>
        <a:graphic>
          <a:graphicData uri="http://schemas.openxmlformats.org/drawingml/2006/table">
            <a:tbl>
              <a:tblPr firstRow="1" firstCol="1" bandRow="1">
                <a:noFill/>
                <a:tableStyleId>{105E7D89-2462-46B9-8EED-454705464C0E}</a:tableStyleId>
              </a:tblPr>
              <a:tblGrid>
                <a:gridCol w="9144000">
                  <a:extLst>
                    <a:ext uri="{9D8B030D-6E8A-4147-A177-3AD203B41FA5}">
                      <a16:colId xmlns:a16="http://schemas.microsoft.com/office/drawing/2014/main" val="20000"/>
                    </a:ext>
                  </a:extLst>
                </a:gridCol>
              </a:tblGrid>
              <a:tr h="3772250">
                <a:tc>
                  <a:txBody>
                    <a:bodyPr/>
                    <a:lstStyle/>
                    <a:p>
                      <a:pPr marL="0" marR="0" lvl="0" indent="0" algn="l" rtl="0">
                        <a:lnSpc>
                          <a:spcPct val="100000"/>
                        </a:lnSpc>
                        <a:spcBef>
                          <a:spcPts val="0"/>
                        </a:spcBef>
                        <a:spcAft>
                          <a:spcPts val="0"/>
                        </a:spcAft>
                        <a:buNone/>
                      </a:pPr>
                      <a:r>
                        <a:rPr lang="en-GB" sz="1500" b="0" u="none" strike="noStrike" cap="none" dirty="0">
                          <a:solidFill>
                            <a:schemeClr val="dk1"/>
                          </a:solidFill>
                          <a:latin typeface="Arial"/>
                          <a:ea typeface="Arial"/>
                          <a:cs typeface="Arial"/>
                          <a:sym typeface="Arial"/>
                        </a:rPr>
                        <a:t>Lastly Bail Hostels. Bail Hostels are supposed to be places where defendants awaiting trials can stay in a secure accommodation - thus supporting Article 50 - , usually intended for higher risk individuals such as drug users, they however have been criticised for various  issues. They’ve been shown to be unable to prevent defendants from using drugs, drinking, staying out late at night or engaging in criminal activities whilst awaiting trial.</a:t>
                      </a:r>
                      <a:endParaRPr dirty="0"/>
                    </a:p>
                    <a:p>
                      <a:pPr marL="0" marR="0" lvl="0" indent="0" algn="l" rtl="0">
                        <a:lnSpc>
                          <a:spcPct val="100000"/>
                        </a:lnSpc>
                        <a:spcBef>
                          <a:spcPts val="0"/>
                        </a:spcBef>
                        <a:spcAft>
                          <a:spcPts val="0"/>
                        </a:spcAft>
                        <a:buNone/>
                      </a:pPr>
                      <a:r>
                        <a:rPr lang="en-GB" sz="1500" b="0" u="none" strike="noStrike" cap="none" dirty="0">
                          <a:solidFill>
                            <a:schemeClr val="dk1"/>
                          </a:solidFill>
                          <a:latin typeface="Arial"/>
                          <a:ea typeface="Arial"/>
                          <a:cs typeface="Arial"/>
                          <a:sym typeface="Arial"/>
                        </a:rPr>
                        <a:t> </a:t>
                      </a:r>
                      <a:endParaRPr dirty="0"/>
                    </a:p>
                    <a:p>
                      <a:pPr marL="0" marR="0" lvl="0" indent="0" algn="l" rtl="0">
                        <a:lnSpc>
                          <a:spcPct val="100000"/>
                        </a:lnSpc>
                        <a:spcBef>
                          <a:spcPts val="0"/>
                        </a:spcBef>
                        <a:spcAft>
                          <a:spcPts val="0"/>
                        </a:spcAft>
                        <a:buNone/>
                      </a:pPr>
                      <a:r>
                        <a:rPr lang="en-GB" sz="1500" b="0" u="none" strike="noStrike" cap="none" dirty="0">
                          <a:solidFill>
                            <a:schemeClr val="dk1"/>
                          </a:solidFill>
                          <a:latin typeface="Arial"/>
                          <a:ea typeface="Arial"/>
                          <a:cs typeface="Arial"/>
                          <a:sym typeface="Arial"/>
                        </a:rPr>
                        <a:t>However bail does have its advantages, most importantly it shows respect for the Human Right of the suspect namely Article 5 and 6. It allows people to continue with their lives and avoids situations where people are on remand for months only to have their case dismissed with no compensation and makes sense where 60% of people on remand are later either acquitted or given a non-custodial sentence.</a:t>
                      </a:r>
                      <a:endParaRPr dirty="0"/>
                    </a:p>
                    <a:p>
                      <a:pPr marL="0" marR="0" lvl="0" indent="0" algn="l" rtl="0">
                        <a:lnSpc>
                          <a:spcPct val="100000"/>
                        </a:lnSpc>
                        <a:spcBef>
                          <a:spcPts val="0"/>
                        </a:spcBef>
                        <a:spcAft>
                          <a:spcPts val="0"/>
                        </a:spcAft>
                        <a:buNone/>
                      </a:pPr>
                      <a:r>
                        <a:rPr lang="en-GB" sz="1500" b="0" u="none" strike="noStrike" cap="none" dirty="0">
                          <a:solidFill>
                            <a:schemeClr val="dk1"/>
                          </a:solidFill>
                          <a:latin typeface="Arial"/>
                          <a:ea typeface="Arial"/>
                          <a:cs typeface="Arial"/>
                          <a:sym typeface="Arial"/>
                        </a:rPr>
                        <a:t> </a:t>
                      </a:r>
                      <a:endParaRPr dirty="0"/>
                    </a:p>
                    <a:p>
                      <a:pPr marL="0" marR="0" lvl="0" indent="0" algn="l" rtl="0">
                        <a:lnSpc>
                          <a:spcPct val="100000"/>
                        </a:lnSpc>
                        <a:spcBef>
                          <a:spcPts val="0"/>
                        </a:spcBef>
                        <a:spcAft>
                          <a:spcPts val="0"/>
                        </a:spcAft>
                        <a:buNone/>
                      </a:pPr>
                      <a:r>
                        <a:rPr lang="en-GB" sz="1500" b="0" u="none" strike="noStrike" cap="none" dirty="0">
                          <a:solidFill>
                            <a:schemeClr val="dk1"/>
                          </a:solidFill>
                          <a:latin typeface="Arial"/>
                          <a:ea typeface="Arial"/>
                          <a:cs typeface="Arial"/>
                          <a:sym typeface="Arial"/>
                        </a:rPr>
                        <a:t>Bail has also been shown to prevent suicide, especially as the suicide rate among remand prisoners is extremely high. Unfortunately many prisoners choose to take their own life rather than face the consequences, particularly as the young male suicide rate is on the rise and it's that group which make up the majority of the prison population.</a:t>
                      </a:r>
                      <a:endParaRPr dirty="0"/>
                    </a:p>
                  </a:txBody>
                  <a:tcPr marL="68575" marR="68575" marT="0" marB="0"/>
                </a:tc>
                <a:extLst>
                  <a:ext uri="{0D108BD9-81ED-4DB2-BD59-A6C34878D82A}">
                    <a16:rowId xmlns:a16="http://schemas.microsoft.com/office/drawing/2014/main" val="10000"/>
                  </a:ext>
                </a:extLst>
              </a:tr>
            </a:tbl>
          </a:graphicData>
        </a:graphic>
      </p:graphicFrame>
      <p:sp>
        <p:nvSpPr>
          <p:cNvPr id="387" name="Google Shape;387;gbf1d83ae03_0_799"/>
          <p:cNvSpPr txBox="1"/>
          <p:nvPr/>
        </p:nvSpPr>
        <p:spPr>
          <a:xfrm>
            <a:off x="0" y="5123110"/>
            <a:ext cx="8801612" cy="954077"/>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0000"/>
                </a:solidFill>
                <a:latin typeface="Arial"/>
                <a:ea typeface="Arial"/>
                <a:cs typeface="Arial"/>
                <a:sym typeface="Arial"/>
              </a:rPr>
              <a:t>Feedback:</a:t>
            </a:r>
            <a:endParaRPr sz="1400" b="1" i="0" u="none" strike="noStrike" cap="none" dirty="0">
              <a:solidFill>
                <a:srgbClr val="FF0000"/>
              </a:solidFill>
              <a:latin typeface="Arial"/>
              <a:ea typeface="Arial"/>
              <a:cs typeface="Arial"/>
              <a:sym typeface="Arial"/>
            </a:endParaRPr>
          </a:p>
          <a:p>
            <a:pPr marL="0" marR="0" lvl="0" indent="0" algn="l" rtl="0">
              <a:lnSpc>
                <a:spcPct val="100000"/>
              </a:lnSpc>
              <a:spcBef>
                <a:spcPts val="0"/>
              </a:spcBef>
              <a:spcAft>
                <a:spcPts val="0"/>
              </a:spcAft>
              <a:buNone/>
            </a:pPr>
            <a:r>
              <a:rPr lang="en-GB" sz="1200" b="0" i="0" u="none" strike="noStrike" cap="none" dirty="0">
                <a:solidFill>
                  <a:srgbClr val="000000"/>
                </a:solidFill>
                <a:latin typeface="Arial"/>
                <a:ea typeface="Arial"/>
                <a:cs typeface="Arial"/>
                <a:sym typeface="Arial"/>
              </a:rPr>
              <a:t>This extract is from a weaker response. Though the candidate explains aspects of the law relatively well, there is limited connection to the question posed. In addition, the candidate uses an evaluation of advantages and disadvantages of bail as their evaluation whereas the question requires a more specific focus.  </a:t>
            </a:r>
            <a:endParaRPr sz="1200" b="0" i="0" u="none" strike="noStrike" cap="none" dirty="0">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9"/>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93" name="Google Shape;393;p9"/>
          <p:cNvSpPr txBox="1"/>
          <p:nvPr/>
        </p:nvSpPr>
        <p:spPr>
          <a:xfrm>
            <a:off x="287524" y="1421160"/>
            <a:ext cx="8568900" cy="3539390"/>
          </a:xfrm>
          <a:prstGeom prst="rect">
            <a:avLst/>
          </a:prstGeom>
          <a:noFill/>
          <a:ln>
            <a:noFill/>
          </a:ln>
        </p:spPr>
        <p:txBody>
          <a:bodyPr spcFirstLastPara="1" wrap="square" lIns="180000"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9FE3"/>
                </a:solidFill>
                <a:latin typeface="Arial"/>
                <a:ea typeface="Arial"/>
                <a:cs typeface="Arial"/>
                <a:sym typeface="Arial"/>
              </a:rPr>
              <a:t>POTENTIAL PROBLEM AREAS / WHAT NOT TO REWARD</a:t>
            </a:r>
            <a:endParaRPr sz="2400" b="1" i="0" u="none" strike="noStrike" cap="none" dirty="0">
              <a:solidFill>
                <a:schemeClr val="dk1"/>
              </a:solidFill>
              <a:latin typeface="Calibri"/>
              <a:ea typeface="Calibri"/>
              <a:cs typeface="Calibri"/>
              <a:sym typeface="Calibri"/>
            </a:endParaRPr>
          </a:p>
          <a:p>
            <a:pPr marL="89999" marR="0" lvl="0" indent="-89999" rtl="0">
              <a:lnSpc>
                <a:spcPct val="100000"/>
              </a:lnSpc>
              <a:spcBef>
                <a:spcPts val="0"/>
              </a:spcBef>
              <a:spcAft>
                <a:spcPts val="0"/>
              </a:spcAft>
              <a:buClr>
                <a:schemeClr val="dk1"/>
              </a:buClr>
              <a:buSzPts val="2000"/>
              <a:buFont typeface="Arial"/>
              <a:buChar char="•"/>
            </a:pPr>
            <a:r>
              <a:rPr lang="en-GB" sz="2000" b="0" i="0" u="none" strike="noStrike" cap="none" dirty="0">
                <a:solidFill>
                  <a:schemeClr val="dk1"/>
                </a:solidFill>
                <a:highlight>
                  <a:schemeClr val="lt1"/>
                </a:highlight>
                <a:latin typeface="Arial"/>
                <a:ea typeface="Arial"/>
                <a:cs typeface="Arial"/>
                <a:sym typeface="Arial"/>
              </a:rPr>
              <a:t>The long, developed essays on Unit 4 are particularly difficult to mark. </a:t>
            </a:r>
            <a:endParaRPr sz="2000" b="0" i="0" u="none" strike="noStrike" cap="none" dirty="0">
              <a:solidFill>
                <a:schemeClr val="dk1"/>
              </a:solidFill>
              <a:highlight>
                <a:schemeClr val="lt1"/>
              </a:highlight>
              <a:latin typeface="Arial"/>
              <a:ea typeface="Arial"/>
              <a:cs typeface="Arial"/>
              <a:sym typeface="Arial"/>
            </a:endParaRPr>
          </a:p>
          <a:p>
            <a:pPr marL="89999" marR="0" lvl="0" indent="-89999" rtl="0">
              <a:lnSpc>
                <a:spcPct val="100000"/>
              </a:lnSpc>
              <a:spcBef>
                <a:spcPts val="0"/>
              </a:spcBef>
              <a:spcAft>
                <a:spcPts val="0"/>
              </a:spcAft>
              <a:buClr>
                <a:schemeClr val="dk1"/>
              </a:buClr>
              <a:buSzPts val="2000"/>
              <a:buFont typeface="Arial"/>
              <a:buChar char="•"/>
            </a:pPr>
            <a:r>
              <a:rPr lang="en-GB" sz="2000" b="0" i="0" u="none" strike="noStrike" cap="none" dirty="0">
                <a:solidFill>
                  <a:schemeClr val="dk1"/>
                </a:solidFill>
                <a:highlight>
                  <a:schemeClr val="lt1"/>
                </a:highlight>
                <a:latin typeface="Arial"/>
                <a:ea typeface="Arial"/>
                <a:cs typeface="Arial"/>
                <a:sym typeface="Arial"/>
              </a:rPr>
              <a:t>Candidates must write at length (reflecting the weighting of marks) and the answers must address the questions set with reference to the issue for the ‘analyse and evaluate’. </a:t>
            </a:r>
            <a:endParaRPr sz="2000" b="0" i="0" u="none" strike="noStrike" cap="none" dirty="0">
              <a:solidFill>
                <a:schemeClr val="dk1"/>
              </a:solidFill>
              <a:highlight>
                <a:schemeClr val="lt1"/>
              </a:highlight>
              <a:latin typeface="Arial"/>
              <a:ea typeface="Arial"/>
              <a:cs typeface="Arial"/>
              <a:sym typeface="Arial"/>
            </a:endParaRPr>
          </a:p>
          <a:p>
            <a:pPr marL="89999" marR="0" lvl="0" indent="-89999" rtl="0">
              <a:lnSpc>
                <a:spcPct val="100000"/>
              </a:lnSpc>
              <a:spcBef>
                <a:spcPts val="0"/>
              </a:spcBef>
              <a:spcAft>
                <a:spcPts val="0"/>
              </a:spcAft>
              <a:buClr>
                <a:schemeClr val="dk1"/>
              </a:buClr>
              <a:buSzPts val="2000"/>
              <a:buFont typeface="Arial"/>
              <a:buChar char="•"/>
            </a:pPr>
            <a:r>
              <a:rPr lang="en-GB" sz="2000" b="0" i="0" u="none" strike="noStrike" cap="none" dirty="0">
                <a:solidFill>
                  <a:schemeClr val="dk1"/>
                </a:solidFill>
                <a:highlight>
                  <a:schemeClr val="lt1"/>
                </a:highlight>
                <a:latin typeface="Arial"/>
                <a:ea typeface="Arial"/>
                <a:cs typeface="Arial"/>
                <a:sym typeface="Arial"/>
              </a:rPr>
              <a:t>Legal authority must be used to support in all questions and a lack of legal authority can affect the mark by up to half the allocations.</a:t>
            </a:r>
            <a:endParaRPr sz="2000" b="0" i="0" u="none" strike="noStrike" cap="none" dirty="0">
              <a:solidFill>
                <a:schemeClr val="dk1"/>
              </a:solidFill>
              <a:highlight>
                <a:schemeClr val="lt1"/>
              </a:highlight>
              <a:latin typeface="Arial"/>
              <a:ea typeface="Arial"/>
              <a:cs typeface="Arial"/>
              <a:sym typeface="Arial"/>
            </a:endParaRPr>
          </a:p>
          <a:p>
            <a:pPr marL="89999" marR="0" lvl="0" indent="-89999" rtl="0">
              <a:lnSpc>
                <a:spcPct val="100000"/>
              </a:lnSpc>
              <a:spcBef>
                <a:spcPts val="0"/>
              </a:spcBef>
              <a:spcAft>
                <a:spcPts val="0"/>
              </a:spcAft>
              <a:buClr>
                <a:schemeClr val="dk1"/>
              </a:buClr>
              <a:buSzPts val="2000"/>
              <a:buFont typeface="Arial"/>
              <a:buChar char="•"/>
            </a:pPr>
            <a:r>
              <a:rPr lang="en-GB" sz="2000" b="0" i="0" u="none" strike="noStrike" cap="none" dirty="0">
                <a:solidFill>
                  <a:schemeClr val="dk1"/>
                </a:solidFill>
                <a:highlight>
                  <a:schemeClr val="lt1"/>
                </a:highlight>
                <a:latin typeface="Arial"/>
                <a:ea typeface="Arial"/>
                <a:cs typeface="Arial"/>
                <a:sym typeface="Arial"/>
              </a:rPr>
              <a:t>Although there is no mark allocated for quality of written communication, candidates should be using appropriate legal terminology where appropriate and show a holistic understanding of the topic in question.</a:t>
            </a:r>
            <a:endParaRPr sz="2000" b="0" i="0" u="none" strike="noStrike" cap="none" dirty="0">
              <a:solidFill>
                <a:schemeClr val="dk1"/>
              </a:solidFill>
              <a:highlight>
                <a:schemeClr val="lt1"/>
              </a:highlight>
              <a:latin typeface="Arial"/>
              <a:ea typeface="Arial"/>
              <a:cs typeface="Arial"/>
              <a:sym typeface="Arial"/>
            </a:endParaRPr>
          </a:p>
          <a:p>
            <a:pPr marL="89999" marR="0" lvl="0" indent="37001" algn="just" rtl="0">
              <a:lnSpc>
                <a:spcPct val="100000"/>
              </a:lnSpc>
              <a:spcBef>
                <a:spcPts val="0"/>
              </a:spcBef>
              <a:spcAft>
                <a:spcPts val="0"/>
              </a:spcAft>
              <a:buClr>
                <a:schemeClr val="dk1"/>
              </a:buClr>
              <a:buSzPts val="2000"/>
              <a:buFont typeface="Arial"/>
              <a:buNone/>
            </a:pPr>
            <a:endParaRPr sz="2000" b="0" i="0" u="none" strike="noStrike" cap="none" dirty="0">
              <a:solidFill>
                <a:schemeClr val="dk1"/>
              </a:solidFill>
              <a:highlight>
                <a:schemeClr val="lt1"/>
              </a:highlight>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13"/>
          <p:cNvSpPr txBox="1">
            <a:spLocks noGrp="1"/>
          </p:cNvSpPr>
          <p:nvPr>
            <p:ph type="ctrTitle"/>
          </p:nvPr>
        </p:nvSpPr>
        <p:spPr>
          <a:xfrm>
            <a:off x="467544" y="692696"/>
            <a:ext cx="7772400" cy="147002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dk1"/>
              </a:buClr>
              <a:buSzPts val="7920"/>
              <a:buFont typeface="Calibri"/>
              <a:buNone/>
            </a:pPr>
            <a:br>
              <a:rPr lang="en-GB" dirty="0"/>
            </a:br>
            <a:br>
              <a:rPr lang="en-GB" dirty="0"/>
            </a:br>
            <a:r>
              <a:rPr lang="en-GB" b="1" dirty="0">
                <a:solidFill>
                  <a:schemeClr val="lt1"/>
                </a:solidFill>
                <a:latin typeface="Arial"/>
                <a:ea typeface="Arial"/>
                <a:cs typeface="Arial"/>
                <a:sym typeface="Arial"/>
              </a:rPr>
              <a:t>Any Questions?</a:t>
            </a:r>
            <a:br>
              <a:rPr lang="en-GB" dirty="0"/>
            </a:br>
            <a:br>
              <a:rPr lang="en-GB" dirty="0">
                <a:latin typeface="Arial"/>
                <a:ea typeface="Arial"/>
                <a:cs typeface="Arial"/>
                <a:sym typeface="Arial"/>
              </a:rPr>
            </a:br>
            <a:r>
              <a:rPr lang="en-GB" sz="2700" dirty="0">
                <a:solidFill>
                  <a:schemeClr val="lt1"/>
                </a:solidFill>
                <a:latin typeface="Arial"/>
                <a:ea typeface="Arial"/>
                <a:cs typeface="Arial"/>
                <a:sym typeface="Arial"/>
              </a:rPr>
              <a:t>If you have any questions, contact our specialist subject officers and administrative support team for your subject with any queries.</a:t>
            </a:r>
            <a:br>
              <a:rPr lang="en-GB" sz="2700" dirty="0"/>
            </a:br>
            <a:br>
              <a:rPr lang="en-GB" dirty="0"/>
            </a:br>
            <a:r>
              <a:rPr lang="en-GB" sz="2200" u="sng" dirty="0">
                <a:solidFill>
                  <a:schemeClr val="hlink"/>
                </a:solidFill>
                <a:latin typeface="Arial"/>
                <a:cs typeface="Arial"/>
                <a:sym typeface="Arial"/>
              </a:rPr>
              <a:t>law</a:t>
            </a:r>
            <a:r>
              <a:rPr lang="en-GB" sz="2200" u="sng" dirty="0">
                <a:solidFill>
                  <a:schemeClr val="hlink"/>
                </a:solidFill>
                <a:latin typeface="Arial"/>
                <a:ea typeface="Arial"/>
                <a:cs typeface="Arial"/>
                <a:sym typeface="Arial"/>
                <a:hlinkClick r:id="rId3"/>
              </a:rPr>
              <a:t>@wjec.co.uk</a:t>
            </a:r>
            <a:endParaRPr sz="2200" dirty="0">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
          <p:cNvSpPr txBox="1"/>
          <p:nvPr/>
        </p:nvSpPr>
        <p:spPr>
          <a:xfrm>
            <a:off x="251519" y="1412776"/>
            <a:ext cx="8640900" cy="37856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chemeClr val="dk1"/>
                </a:solidFill>
                <a:latin typeface="Arial"/>
                <a:ea typeface="Arial"/>
                <a:cs typeface="Arial"/>
                <a:sym typeface="Arial"/>
              </a:rPr>
              <a:t>This PowerPoint should be read in conjunction with the qualification overview PowerPoint. </a:t>
            </a:r>
            <a:endParaRPr sz="2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rgbClr val="000000"/>
                </a:solidFill>
                <a:latin typeface="Arial"/>
                <a:ea typeface="Arial"/>
                <a:cs typeface="Arial"/>
                <a:sym typeface="Arial"/>
              </a:rPr>
              <a:t>Whilst you undertake this training, we advise you have the following, additional documentation to </a:t>
            </a:r>
            <a:r>
              <a:rPr lang="en-GB" sz="2200" b="0" i="0" u="none" strike="noStrike" cap="none" dirty="0">
                <a:solidFill>
                  <a:srgbClr val="000000"/>
                </a:solidFill>
                <a:latin typeface="Arial"/>
                <a:ea typeface="Arial"/>
                <a:cs typeface="Arial"/>
                <a:sym typeface="Aria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hand</a:t>
            </a:r>
            <a:r>
              <a:rPr lang="en-GB" sz="2200" b="0" i="0" u="none" strike="noStrike" cap="none" dirty="0">
                <a:solidFill>
                  <a:srgbClr val="000000"/>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FF0000"/>
              </a:buClr>
              <a:buSzPts val="2000"/>
              <a:buFont typeface="Arial"/>
              <a:buChar char="•"/>
            </a:pPr>
            <a:r>
              <a:rPr lang="en-GB" sz="2000" b="0" i="0" u="none" strike="noStrike" cap="none" dirty="0">
                <a:solidFill>
                  <a:srgbClr val="FF0000"/>
                </a:solidFill>
                <a:latin typeface="Arial"/>
                <a:ea typeface="Arial"/>
                <a:cs typeface="Arial"/>
                <a:sym typeface="Arial"/>
                <a:hlinkClick r:id="rId3"/>
              </a:rPr>
              <a:t>Unit 4 - 2019 paper</a:t>
            </a:r>
            <a:endParaRPr sz="2000" b="0" i="0" u="none" strike="noStrike" cap="none" dirty="0">
              <a:solidFill>
                <a:srgbClr val="FF0000"/>
              </a:solidFill>
              <a:latin typeface="Arial"/>
              <a:ea typeface="Arial"/>
              <a:cs typeface="Arial"/>
              <a:sym typeface="Arial"/>
            </a:endParaRPr>
          </a:p>
          <a:p>
            <a:pPr marL="285750" marR="0" lvl="0" indent="-285750" algn="l" rtl="0">
              <a:lnSpc>
                <a:spcPct val="100000"/>
              </a:lnSpc>
              <a:spcBef>
                <a:spcPts val="0"/>
              </a:spcBef>
              <a:spcAft>
                <a:spcPts val="0"/>
              </a:spcAft>
              <a:buClr>
                <a:srgbClr val="FF0000"/>
              </a:buClr>
              <a:buSzPts val="2000"/>
              <a:buFont typeface="Arial"/>
              <a:buChar char="•"/>
            </a:pPr>
            <a:r>
              <a:rPr lang="en-GB" sz="2000" b="0" i="0" u="none" strike="noStrike" cap="none" dirty="0">
                <a:solidFill>
                  <a:srgbClr val="FF0000"/>
                </a:solidFill>
                <a:latin typeface="Arial"/>
                <a:ea typeface="Arial"/>
                <a:cs typeface="Arial"/>
                <a:sym typeface="Arial"/>
                <a:hlinkClick r:id="rId4"/>
              </a:rPr>
              <a:t>Unit 4 - 2019 Mark Scheme</a:t>
            </a:r>
            <a:endParaRPr dirty="0"/>
          </a:p>
          <a:p>
            <a:pPr marL="285750" marR="0" lvl="0" indent="-285750" algn="l" rtl="0">
              <a:lnSpc>
                <a:spcPct val="100000"/>
              </a:lnSpc>
              <a:spcBef>
                <a:spcPts val="0"/>
              </a:spcBef>
              <a:spcAft>
                <a:spcPts val="0"/>
              </a:spcAft>
              <a:buClr>
                <a:srgbClr val="FF0000"/>
              </a:buClr>
              <a:buSzPts val="2000"/>
              <a:buFont typeface="Arial"/>
              <a:buChar char="•"/>
            </a:pPr>
            <a:r>
              <a:rPr lang="en-GB" sz="2000" b="0" i="0" u="none" strike="noStrike" cap="none" dirty="0">
                <a:solidFill>
                  <a:srgbClr val="FF0000"/>
                </a:solidFill>
                <a:latin typeface="Arial"/>
                <a:ea typeface="Arial"/>
                <a:cs typeface="Arial"/>
                <a:sym typeface="Arial"/>
                <a:hlinkClick r:id="rId5"/>
              </a:rPr>
              <a:t>A Level Law specification</a:t>
            </a:r>
            <a:endParaRPr dirty="0"/>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271" name="Google Shape;271;p2"/>
          <p:cNvSpPr txBox="1"/>
          <p:nvPr/>
        </p:nvSpPr>
        <p:spPr>
          <a:xfrm>
            <a:off x="783431" y="25796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Introduction</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3"/>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278" name="Google Shape;278;p3"/>
          <p:cNvSpPr txBox="1"/>
          <p:nvPr/>
        </p:nvSpPr>
        <p:spPr>
          <a:xfrm>
            <a:off x="287524" y="1421160"/>
            <a:ext cx="8568900" cy="49436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Calibri"/>
                <a:ea typeface="Calibri"/>
                <a:cs typeface="Calibri"/>
                <a:sym typeface="Calibri"/>
              </a:rPr>
              <a:t>Assessment Objectives:</a:t>
            </a:r>
            <a:endParaRPr sz="2400" b="1" i="0" u="none" strike="noStrike" cap="none" dirty="0">
              <a:solidFill>
                <a:schemeClr val="dk1"/>
              </a:solidFill>
              <a:latin typeface="Calibri"/>
              <a:ea typeface="Calibri"/>
              <a:cs typeface="Calibri"/>
              <a:sym typeface="Calibri"/>
            </a:endParaRPr>
          </a:p>
          <a:p>
            <a:pPr marL="0" marR="0" lvl="0" indent="0" algn="l" rtl="0">
              <a:lnSpc>
                <a:spcPct val="115000"/>
              </a:lnSpc>
              <a:spcBef>
                <a:spcPts val="1200"/>
              </a:spcBef>
              <a:spcAft>
                <a:spcPts val="0"/>
              </a:spcAft>
              <a:buClr>
                <a:schemeClr val="dk1"/>
              </a:buClr>
              <a:buSzPts val="1100"/>
              <a:buFont typeface="Arial"/>
              <a:buNone/>
            </a:pPr>
            <a:r>
              <a:rPr lang="en-GB" sz="1500" dirty="0">
                <a:solidFill>
                  <a:schemeClr val="dk1"/>
                </a:solidFill>
              </a:rPr>
              <a:t>Here</a:t>
            </a:r>
            <a:r>
              <a:rPr lang="en-GB" sz="1500" b="0" i="0" u="none" strike="noStrike" cap="none" dirty="0">
                <a:solidFill>
                  <a:schemeClr val="dk1"/>
                </a:solidFill>
                <a:latin typeface="Arial"/>
                <a:ea typeface="Arial"/>
                <a:cs typeface="Arial"/>
                <a:sym typeface="Arial"/>
              </a:rPr>
              <a:t> are the assessment objectives for this specification.  Learners must:</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1200"/>
              </a:spcBef>
              <a:spcAft>
                <a:spcPts val="0"/>
              </a:spcAft>
              <a:buClr>
                <a:schemeClr val="dk1"/>
              </a:buClr>
              <a:buSzPts val="1500"/>
              <a:buFont typeface="Arial"/>
              <a:buChar char="●"/>
            </a:pPr>
            <a:r>
              <a:rPr lang="en-GB" sz="1500" b="1" i="0" u="none" strike="noStrike" cap="none" dirty="0">
                <a:solidFill>
                  <a:schemeClr val="dk1"/>
                </a:solidFill>
                <a:latin typeface="Arial"/>
                <a:ea typeface="Arial"/>
                <a:cs typeface="Arial"/>
                <a:sym typeface="Arial"/>
              </a:rPr>
              <a:t>AO1</a:t>
            </a:r>
            <a:r>
              <a:rPr lang="en-GB" sz="1500" b="0" i="0" u="none" strike="noStrike" cap="none" dirty="0">
                <a:solidFill>
                  <a:schemeClr val="dk1"/>
                </a:solidFill>
                <a:latin typeface="Arial"/>
                <a:ea typeface="Arial"/>
                <a:cs typeface="Arial"/>
                <a:sym typeface="Arial"/>
              </a:rPr>
              <a:t> Demonstrate knowledge and understanding of legal rules and principles</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0"/>
              </a:spcBef>
              <a:spcAft>
                <a:spcPts val="0"/>
              </a:spcAft>
              <a:buClr>
                <a:schemeClr val="dk1"/>
              </a:buClr>
              <a:buSzPts val="1500"/>
              <a:buFont typeface="Arial"/>
              <a:buChar char="●"/>
            </a:pPr>
            <a:r>
              <a:rPr lang="en-GB" sz="1500" b="1" i="0" u="none" strike="noStrike" cap="none" dirty="0">
                <a:solidFill>
                  <a:schemeClr val="dk1"/>
                </a:solidFill>
                <a:latin typeface="Arial"/>
                <a:ea typeface="Arial"/>
                <a:cs typeface="Arial"/>
                <a:sym typeface="Arial"/>
              </a:rPr>
              <a:t>AO2</a:t>
            </a:r>
            <a:r>
              <a:rPr lang="en-GB" sz="1500" b="0" i="0" u="none" strike="noStrike" cap="none" dirty="0">
                <a:solidFill>
                  <a:schemeClr val="dk1"/>
                </a:solidFill>
                <a:latin typeface="Arial"/>
                <a:ea typeface="Arial"/>
                <a:cs typeface="Arial"/>
                <a:sym typeface="Arial"/>
              </a:rPr>
              <a:t> Apply legal rules and principles to given scenarios in order to present a legal argument using appropriate legal terminology </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0"/>
              </a:spcBef>
              <a:spcAft>
                <a:spcPts val="0"/>
              </a:spcAft>
              <a:buClr>
                <a:schemeClr val="dk1"/>
              </a:buClr>
              <a:buSzPts val="1500"/>
              <a:buFont typeface="Arial"/>
              <a:buChar char="●"/>
            </a:pPr>
            <a:r>
              <a:rPr lang="en-GB" sz="1500" b="1" i="0" u="none" strike="noStrike" cap="none" dirty="0">
                <a:solidFill>
                  <a:schemeClr val="dk1"/>
                </a:solidFill>
                <a:latin typeface="Arial"/>
                <a:ea typeface="Arial"/>
                <a:cs typeface="Arial"/>
                <a:sym typeface="Arial"/>
              </a:rPr>
              <a:t>AO3</a:t>
            </a:r>
            <a:r>
              <a:rPr lang="en-GB" sz="1500" b="0" i="0" u="none" strike="noStrike" cap="none" dirty="0">
                <a:solidFill>
                  <a:schemeClr val="dk1"/>
                </a:solidFill>
                <a:latin typeface="Arial"/>
                <a:ea typeface="Arial"/>
                <a:cs typeface="Arial"/>
                <a:sym typeface="Arial"/>
              </a:rPr>
              <a:t> Analyse and evaluate legal rules, principles, concepts and issues.</a:t>
            </a:r>
            <a:endParaRPr sz="1500" b="0" i="0" u="none" strike="noStrike" cap="none" dirty="0">
              <a:solidFill>
                <a:schemeClr val="dk1"/>
              </a:solidFill>
              <a:latin typeface="Arial"/>
              <a:ea typeface="Arial"/>
              <a:cs typeface="Arial"/>
              <a:sym typeface="Arial"/>
            </a:endParaRPr>
          </a:p>
          <a:p>
            <a:pPr marL="0" marR="0" lvl="0" indent="0" algn="l" rtl="0">
              <a:lnSpc>
                <a:spcPct val="115000"/>
              </a:lnSpc>
              <a:spcBef>
                <a:spcPts val="1200"/>
              </a:spcBef>
              <a:spcAft>
                <a:spcPts val="0"/>
              </a:spcAft>
              <a:buClr>
                <a:schemeClr val="dk1"/>
              </a:buClr>
              <a:buSzPts val="1100"/>
              <a:buFont typeface="Arial"/>
              <a:buNone/>
            </a:pPr>
            <a:r>
              <a:rPr lang="en-GB" sz="1500" b="0" i="0" u="none" strike="noStrike" cap="none" dirty="0">
                <a:solidFill>
                  <a:schemeClr val="dk1"/>
                </a:solidFill>
                <a:latin typeface="Arial"/>
                <a:ea typeface="Arial"/>
                <a:cs typeface="Arial"/>
                <a:sym typeface="Arial"/>
              </a:rPr>
              <a:t>Assessment objective weightings are shown below as a percentage of the full A level, with AS weightings in brackets.</a:t>
            </a:r>
            <a:endParaRPr dirty="0"/>
          </a:p>
          <a:p>
            <a:pPr marL="0" marR="0" lvl="0" indent="0" algn="l" rtl="0">
              <a:lnSpc>
                <a:spcPct val="115000"/>
              </a:lnSpc>
              <a:spcBef>
                <a:spcPts val="1200"/>
              </a:spcBef>
              <a:spcAft>
                <a:spcPts val="0"/>
              </a:spcAft>
              <a:buClr>
                <a:schemeClr val="dk1"/>
              </a:buClr>
              <a:buSzPts val="1100"/>
              <a:buFont typeface="Arial"/>
              <a:buNone/>
            </a:pPr>
            <a:endParaRPr sz="15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600" b="0" i="0" u="none" strike="noStrike" cap="none" dirty="0">
              <a:solidFill>
                <a:schemeClr val="dk1"/>
              </a:solidFill>
              <a:latin typeface="Verdana"/>
              <a:ea typeface="Verdana"/>
              <a:cs typeface="Verdana"/>
              <a:sym typeface="Verdana"/>
            </a:endParaRPr>
          </a:p>
          <a:p>
            <a:pPr marL="0" marR="0" lvl="0" indent="0" algn="l" rtl="0">
              <a:lnSpc>
                <a:spcPct val="115000"/>
              </a:lnSpc>
              <a:spcBef>
                <a:spcPts val="1200"/>
              </a:spcBef>
              <a:spcAft>
                <a:spcPts val="0"/>
              </a:spcAft>
              <a:buClr>
                <a:schemeClr val="dk1"/>
              </a:buClr>
              <a:buSzPts val="1100"/>
              <a:buFont typeface="Arial"/>
              <a:buNone/>
            </a:pPr>
            <a:endParaRPr sz="1500" b="0" i="0" u="none" strike="noStrike" cap="none" dirty="0">
              <a:solidFill>
                <a:schemeClr val="dk1"/>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GB" sz="2000" b="0" i="0" u="none" strike="noStrike" cap="none" dirty="0">
                <a:solidFill>
                  <a:srgbClr val="FF0000"/>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
          <p:cNvSpPr txBox="1"/>
          <p:nvPr/>
        </p:nvSpPr>
        <p:spPr>
          <a:xfrm>
            <a:off x="558800" y="44686"/>
            <a:ext cx="8229600" cy="1143000"/>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Gathering suitable evidence</a:t>
            </a:r>
            <a:endParaRPr sz="1400" b="0" i="0" u="none" strike="noStrike" cap="none" dirty="0">
              <a:solidFill>
                <a:srgbClr val="000000"/>
              </a:solidFill>
              <a:latin typeface="Arial"/>
              <a:ea typeface="Arial"/>
              <a:cs typeface="Arial"/>
              <a:sym typeface="Arial"/>
            </a:endParaRPr>
          </a:p>
        </p:txBody>
      </p:sp>
      <p:sp>
        <p:nvSpPr>
          <p:cNvPr id="291" name="Google Shape;291;p4"/>
          <p:cNvSpPr txBox="1"/>
          <p:nvPr/>
        </p:nvSpPr>
        <p:spPr>
          <a:xfrm>
            <a:off x="457200" y="1410000"/>
            <a:ext cx="8229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000"/>
              <a:buFont typeface="Arial"/>
              <a:buNone/>
            </a:pPr>
            <a:r>
              <a:rPr lang="en-GB" sz="2000" b="1" i="0" u="none" strike="noStrike" cap="none" dirty="0">
                <a:solidFill>
                  <a:schemeClr val="dk1"/>
                </a:solidFill>
                <a:latin typeface="Arial"/>
                <a:ea typeface="Arial"/>
                <a:cs typeface="Arial"/>
                <a:sym typeface="Arial"/>
              </a:rPr>
              <a:t>Assessment Objectives</a:t>
            </a:r>
            <a:endParaRPr sz="2000" b="1" i="0" u="none" strike="noStrike" cap="none" dirty="0">
              <a:solidFill>
                <a:schemeClr val="dk1"/>
              </a:solidFill>
              <a:latin typeface="Arial"/>
              <a:ea typeface="Arial"/>
              <a:cs typeface="Arial"/>
              <a:sym typeface="Arial"/>
            </a:endParaRPr>
          </a:p>
        </p:txBody>
      </p:sp>
      <p:graphicFrame>
        <p:nvGraphicFramePr>
          <p:cNvPr id="292" name="Google Shape;292;p4"/>
          <p:cNvGraphicFramePr/>
          <p:nvPr/>
        </p:nvGraphicFramePr>
        <p:xfrm>
          <a:off x="952500" y="2032525"/>
          <a:ext cx="7239000" cy="4464587"/>
        </p:xfrm>
        <a:graphic>
          <a:graphicData uri="http://schemas.openxmlformats.org/drawingml/2006/table">
            <a:tbl>
              <a:tblPr>
                <a:noFill/>
                <a:tableStyleId>{9D55C935-A41A-413E-9D83-9709413F8F40}</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tblGrid>
              <a:tr h="4228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A01</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AO2</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AO3</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Total</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AS Unit 1</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10%</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7.5%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(18.75%)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7.5%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(18.75%)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25%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(62.5%)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AS Unit 2</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6%</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4.5%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(11.25%)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4.5%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(11.25%)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(37.5%)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A2 Unit 3</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12%</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18%</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A2 Unit 4</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12%</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18%</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val="10004"/>
                  </a:ext>
                </a:extLst>
              </a:tr>
              <a:tr h="422800">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Overall weighting</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40%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100%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8"/>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285" name="Google Shape;285;p8"/>
          <p:cNvSpPr txBox="1"/>
          <p:nvPr/>
        </p:nvSpPr>
        <p:spPr>
          <a:xfrm>
            <a:off x="287524" y="1421160"/>
            <a:ext cx="8568900" cy="400874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mj-lt"/>
                <a:ea typeface="Calibri"/>
                <a:cs typeface="Calibri"/>
                <a:sym typeface="Calibri"/>
              </a:rPr>
              <a:t>Assessment Objectives:</a:t>
            </a:r>
            <a:endParaRPr sz="2400" b="1" i="0" u="none" strike="noStrike" cap="none" dirty="0">
              <a:solidFill>
                <a:schemeClr val="dk1"/>
              </a:solidFill>
              <a:latin typeface="+mj-lt"/>
              <a:ea typeface="Calibri"/>
              <a:cs typeface="Calibri"/>
              <a:sym typeface="Calibri"/>
            </a:endParaRPr>
          </a:p>
          <a:p>
            <a:pPr marL="0" marR="0" lvl="0" indent="0" algn="l" rtl="0">
              <a:lnSpc>
                <a:spcPct val="100000"/>
              </a:lnSpc>
              <a:spcBef>
                <a:spcPts val="0"/>
              </a:spcBef>
              <a:spcAft>
                <a:spcPts val="0"/>
              </a:spcAft>
              <a:buNone/>
            </a:pPr>
            <a:r>
              <a:rPr lang="en-GB" sz="1500" b="0" i="0" u="none" strike="noStrike" cap="none" dirty="0">
                <a:solidFill>
                  <a:schemeClr val="dk1"/>
                </a:solidFill>
                <a:latin typeface="+mj-lt"/>
                <a:ea typeface="Verdana"/>
                <a:cs typeface="Verdana"/>
                <a:sym typeface="Verdana"/>
              </a:rPr>
              <a:t>Unit 4 tests knowledge and understanding of legal rules and principles in relation to the two areas of substantive law students have studied.  Unit 4 focuses on their ability to </a:t>
            </a:r>
            <a:r>
              <a:rPr lang="en-GB" sz="1500" b="1" i="0" u="sng" strike="noStrike" cap="none" dirty="0">
                <a:solidFill>
                  <a:schemeClr val="dk1"/>
                </a:solidFill>
                <a:latin typeface="+mj-lt"/>
                <a:ea typeface="Verdana"/>
                <a:cs typeface="Verdana"/>
                <a:sym typeface="Verdana"/>
              </a:rPr>
              <a:t>explain</a:t>
            </a:r>
            <a:r>
              <a:rPr lang="en-GB" sz="1500" b="0" i="0" u="none" strike="noStrike" cap="none" dirty="0">
                <a:solidFill>
                  <a:schemeClr val="dk1"/>
                </a:solidFill>
                <a:latin typeface="+mj-lt"/>
                <a:ea typeface="Verdana"/>
                <a:cs typeface="Verdana"/>
                <a:sym typeface="Verdana"/>
              </a:rPr>
              <a:t> the law (AO1 skills) </a:t>
            </a:r>
            <a:r>
              <a:rPr lang="en-GB" sz="1500" b="0" i="1" u="none" strike="noStrike" cap="none" dirty="0">
                <a:solidFill>
                  <a:schemeClr val="dk1"/>
                </a:solidFill>
                <a:latin typeface="+mj-lt"/>
                <a:ea typeface="Verdana"/>
                <a:cs typeface="Verdana"/>
                <a:sym typeface="Verdana"/>
              </a:rPr>
              <a:t>and</a:t>
            </a:r>
            <a:r>
              <a:rPr lang="en-GB" sz="1500" b="0" i="0" u="none" strike="noStrike" cap="none" dirty="0">
                <a:solidFill>
                  <a:schemeClr val="dk1"/>
                </a:solidFill>
                <a:latin typeface="+mj-lt"/>
                <a:ea typeface="Verdana"/>
                <a:cs typeface="Verdana"/>
                <a:sym typeface="Verdana"/>
              </a:rPr>
              <a:t> </a:t>
            </a:r>
            <a:r>
              <a:rPr lang="en-GB" sz="1500" b="1" i="0" u="sng" strike="noStrike" cap="none" dirty="0">
                <a:solidFill>
                  <a:schemeClr val="dk1"/>
                </a:solidFill>
                <a:latin typeface="+mj-lt"/>
                <a:ea typeface="Verdana"/>
                <a:cs typeface="Verdana"/>
                <a:sym typeface="Verdana"/>
              </a:rPr>
              <a:t>analyse and evaluate</a:t>
            </a:r>
            <a:r>
              <a:rPr lang="en-GB" sz="1500" b="1" i="0" u="none" strike="noStrike" cap="none" dirty="0">
                <a:solidFill>
                  <a:schemeClr val="dk1"/>
                </a:solidFill>
                <a:latin typeface="+mj-lt"/>
                <a:ea typeface="Verdana"/>
                <a:cs typeface="Verdana"/>
                <a:sym typeface="Verdana"/>
              </a:rPr>
              <a:t> </a:t>
            </a:r>
            <a:r>
              <a:rPr lang="en-GB" sz="1500" b="0" i="0" u="none" strike="noStrike" cap="none" dirty="0">
                <a:solidFill>
                  <a:schemeClr val="dk1"/>
                </a:solidFill>
                <a:latin typeface="+mj-lt"/>
                <a:ea typeface="Verdana"/>
                <a:cs typeface="Verdana"/>
                <a:sym typeface="Verdana"/>
              </a:rPr>
              <a:t>the law (AO3 skills)</a:t>
            </a:r>
            <a:endParaRPr dirty="0">
              <a:latin typeface="+mj-lt"/>
            </a:endParaRPr>
          </a:p>
          <a:p>
            <a:pPr marL="0" marR="0" lvl="0" indent="0" algn="l" rtl="0">
              <a:lnSpc>
                <a:spcPct val="100000"/>
              </a:lnSpc>
              <a:spcBef>
                <a:spcPts val="0"/>
              </a:spcBef>
              <a:spcAft>
                <a:spcPts val="0"/>
              </a:spcAft>
              <a:buNone/>
            </a:pPr>
            <a:endParaRPr sz="1500" b="0" i="0" u="none" strike="noStrike" cap="none" dirty="0">
              <a:solidFill>
                <a:schemeClr val="dk1"/>
              </a:solidFill>
              <a:latin typeface="+mj-lt"/>
              <a:ea typeface="Verdana"/>
              <a:cs typeface="Verdana"/>
              <a:sym typeface="Verdana"/>
            </a:endParaRPr>
          </a:p>
          <a:p>
            <a:pPr marL="0" marR="0" lvl="0" indent="0" algn="l" rtl="0">
              <a:lnSpc>
                <a:spcPct val="100000"/>
              </a:lnSpc>
              <a:spcBef>
                <a:spcPts val="0"/>
              </a:spcBef>
              <a:spcAft>
                <a:spcPts val="0"/>
              </a:spcAft>
              <a:buNone/>
            </a:pPr>
            <a:r>
              <a:rPr lang="en-GB" sz="1500" b="0" i="0" u="none" strike="noStrike" cap="none" dirty="0">
                <a:solidFill>
                  <a:schemeClr val="dk1"/>
                </a:solidFill>
                <a:latin typeface="+mj-lt"/>
                <a:ea typeface="Verdana"/>
                <a:cs typeface="Verdana"/>
                <a:sym typeface="Verdana"/>
              </a:rPr>
              <a:t>Each essay question is worth 50 marks is examining AO1 (knowledge and understanding) </a:t>
            </a:r>
            <a:r>
              <a:rPr lang="en-GB" sz="1500" b="0" i="1" u="none" strike="noStrike" cap="none" dirty="0">
                <a:solidFill>
                  <a:schemeClr val="dk1"/>
                </a:solidFill>
                <a:latin typeface="+mj-lt"/>
                <a:ea typeface="Verdana"/>
                <a:cs typeface="Verdana"/>
                <a:sym typeface="Verdana"/>
              </a:rPr>
              <a:t>and </a:t>
            </a:r>
            <a:r>
              <a:rPr lang="en-GB" sz="1500" b="0" i="0" u="none" strike="noStrike" cap="none" dirty="0">
                <a:solidFill>
                  <a:schemeClr val="dk1"/>
                </a:solidFill>
                <a:latin typeface="+mj-lt"/>
                <a:ea typeface="Verdana"/>
                <a:cs typeface="Verdana"/>
                <a:sym typeface="Verdana"/>
              </a:rPr>
              <a:t>AO3 (analysis and evaluation) skills.</a:t>
            </a:r>
            <a:endParaRPr sz="1500" b="0" i="0" u="none" strike="noStrike" cap="none" dirty="0">
              <a:solidFill>
                <a:srgbClr val="000000"/>
              </a:solidFill>
              <a:latin typeface="+mj-lt"/>
              <a:ea typeface="Verdana"/>
              <a:cs typeface="Verdana"/>
              <a:sym typeface="Verdana"/>
            </a:endParaRPr>
          </a:p>
          <a:p>
            <a:pPr marL="0" marR="0" lvl="0" indent="0" algn="l" rtl="0">
              <a:lnSpc>
                <a:spcPct val="115000"/>
              </a:lnSpc>
              <a:spcBef>
                <a:spcPts val="1200"/>
              </a:spcBef>
              <a:spcAft>
                <a:spcPts val="0"/>
              </a:spcAft>
              <a:buClr>
                <a:schemeClr val="dk1"/>
              </a:buClr>
              <a:buSzPts val="1100"/>
              <a:buFont typeface="Arial"/>
              <a:buNone/>
            </a:pPr>
            <a:endParaRPr sz="15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600" b="0" i="0" u="none" strike="noStrike" cap="none" dirty="0">
              <a:solidFill>
                <a:schemeClr val="dk1"/>
              </a:solidFill>
              <a:latin typeface="Verdana"/>
              <a:ea typeface="Verdana"/>
              <a:cs typeface="Verdana"/>
              <a:sym typeface="Verdana"/>
            </a:endParaRPr>
          </a:p>
          <a:p>
            <a:pPr marL="0" marR="0" lvl="0" indent="0" algn="l" rtl="0">
              <a:lnSpc>
                <a:spcPct val="115000"/>
              </a:lnSpc>
              <a:spcBef>
                <a:spcPts val="1200"/>
              </a:spcBef>
              <a:spcAft>
                <a:spcPts val="0"/>
              </a:spcAft>
              <a:buClr>
                <a:schemeClr val="dk1"/>
              </a:buClr>
              <a:buSzPts val="1100"/>
              <a:buFont typeface="Arial"/>
              <a:buNone/>
            </a:pPr>
            <a:endParaRPr sz="1500" b="0" i="0" u="none" strike="noStrike" cap="none" dirty="0">
              <a:solidFill>
                <a:schemeClr val="dk1"/>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GB" sz="2000" b="0" i="0" u="none" strike="noStrike" cap="none" dirty="0">
                <a:solidFill>
                  <a:srgbClr val="FF0000"/>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298" name="Google Shape;298;p5"/>
          <p:cNvSpPr txBox="1"/>
          <p:nvPr/>
        </p:nvSpPr>
        <p:spPr>
          <a:xfrm>
            <a:off x="287525" y="1421152"/>
            <a:ext cx="8568900" cy="518599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Arial"/>
                <a:ea typeface="Arial"/>
                <a:cs typeface="Arial"/>
                <a:sym typeface="Arial"/>
              </a:rPr>
              <a:t>Assessment Purpose</a:t>
            </a:r>
            <a:endParaRPr dirty="0"/>
          </a:p>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Arial"/>
                <a:ea typeface="Arial"/>
                <a:cs typeface="Arial"/>
                <a:sym typeface="Arial"/>
              </a:rPr>
              <a:t>Unit 4 – Substantive Law Perspectives</a:t>
            </a:r>
            <a:endParaRPr dirty="0"/>
          </a:p>
          <a:p>
            <a:pPr marL="0" marR="0" lvl="0" indent="0" algn="l" rtl="0">
              <a:lnSpc>
                <a:spcPct val="100000"/>
              </a:lnSpc>
              <a:spcBef>
                <a:spcPts val="0"/>
              </a:spcBef>
              <a:spcAft>
                <a:spcPts val="0"/>
              </a:spcAft>
              <a:buNone/>
            </a:pPr>
            <a:r>
              <a:rPr lang="en-GB" sz="1400" b="0" i="0" u="none" strike="noStrike" cap="none" dirty="0">
                <a:solidFill>
                  <a:srgbClr val="000000"/>
                </a:solidFill>
                <a:latin typeface="Arial"/>
                <a:ea typeface="Arial"/>
                <a:cs typeface="Arial"/>
                <a:sym typeface="Arial"/>
              </a:rPr>
              <a:t>This unit requires learners to demonstrate knowledge and understanding of two areas of law from the areas listed below:  </a:t>
            </a:r>
            <a:endParaRPr dirty="0"/>
          </a:p>
          <a:p>
            <a:pPr marL="285750" marR="0" lvl="0" indent="-285750" algn="l" rtl="0">
              <a:lnSpc>
                <a:spcPct val="100000"/>
              </a:lnSpc>
              <a:spcBef>
                <a:spcPts val="0"/>
              </a:spcBef>
              <a:spcAft>
                <a:spcPts val="0"/>
              </a:spcAft>
              <a:buClr>
                <a:srgbClr val="000000"/>
              </a:buClr>
              <a:buSzPts val="2400"/>
              <a:buFont typeface="Arial"/>
              <a:buChar char="•"/>
            </a:pPr>
            <a:r>
              <a:rPr lang="en-GB" sz="1400" b="0" i="0" u="none" strike="noStrike" cap="none" dirty="0">
                <a:solidFill>
                  <a:srgbClr val="000000"/>
                </a:solidFill>
                <a:latin typeface="Arial"/>
                <a:ea typeface="Arial"/>
                <a:cs typeface="Arial"/>
                <a:sym typeface="Arial"/>
              </a:rPr>
              <a:t>human rights law </a:t>
            </a:r>
            <a:endParaRPr dirty="0"/>
          </a:p>
          <a:p>
            <a:pPr marL="285750" marR="0" lvl="0" indent="-285750" algn="l" rtl="0">
              <a:lnSpc>
                <a:spcPct val="100000"/>
              </a:lnSpc>
              <a:spcBef>
                <a:spcPts val="0"/>
              </a:spcBef>
              <a:spcAft>
                <a:spcPts val="0"/>
              </a:spcAft>
              <a:buClr>
                <a:srgbClr val="000000"/>
              </a:buClr>
              <a:buSzPts val="2400"/>
              <a:buFont typeface="Arial"/>
              <a:buChar char="•"/>
            </a:pPr>
            <a:r>
              <a:rPr lang="en-GB" sz="1400" b="0" i="0" u="none" strike="noStrike" cap="none" dirty="0">
                <a:solidFill>
                  <a:srgbClr val="000000"/>
                </a:solidFill>
                <a:latin typeface="Arial"/>
                <a:ea typeface="Arial"/>
                <a:cs typeface="Arial"/>
                <a:sym typeface="Arial"/>
              </a:rPr>
              <a:t>law of contract </a:t>
            </a:r>
            <a:endParaRPr dirty="0"/>
          </a:p>
          <a:p>
            <a:pPr marL="285750" marR="0" lvl="0" indent="-285750" algn="l" rtl="0">
              <a:lnSpc>
                <a:spcPct val="100000"/>
              </a:lnSpc>
              <a:spcBef>
                <a:spcPts val="0"/>
              </a:spcBef>
              <a:spcAft>
                <a:spcPts val="0"/>
              </a:spcAft>
              <a:buClr>
                <a:srgbClr val="000000"/>
              </a:buClr>
              <a:buSzPts val="2400"/>
              <a:buFont typeface="Arial"/>
              <a:buChar char="•"/>
            </a:pPr>
            <a:r>
              <a:rPr lang="en-GB" sz="1400" b="0" i="0" u="none" strike="noStrike" cap="none" dirty="0">
                <a:solidFill>
                  <a:srgbClr val="000000"/>
                </a:solidFill>
                <a:latin typeface="Arial"/>
                <a:ea typeface="Arial"/>
                <a:cs typeface="Arial"/>
                <a:sym typeface="Arial"/>
              </a:rPr>
              <a:t>criminal law.</a:t>
            </a:r>
            <a:endParaRPr dirty="0"/>
          </a:p>
          <a:p>
            <a:pPr marL="0" marR="0" lvl="0" indent="0" algn="l" rtl="0">
              <a:lnSpc>
                <a:spcPct val="100000"/>
              </a:lnSpc>
              <a:spcBef>
                <a:spcPts val="0"/>
              </a:spcBef>
              <a:spcAft>
                <a:spcPts val="0"/>
              </a:spcAft>
              <a:buNone/>
            </a:pPr>
            <a:r>
              <a:rPr lang="en-GB" sz="1400" b="0" i="0" u="none" strike="noStrike" cap="none" dirty="0">
                <a:solidFill>
                  <a:srgbClr val="000000"/>
                </a:solidFill>
                <a:latin typeface="Arial"/>
                <a:ea typeface="Arial"/>
                <a:cs typeface="Arial"/>
                <a:sym typeface="Arial"/>
              </a:rPr>
              <a:t>This unit requires learners to demonstrate knowledge and understanding of legal rules and principles, and to analyse and evaluate legal rules, principles, concepts and issues. </a:t>
            </a:r>
            <a:endParaRPr dirty="0"/>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GB" sz="1400" b="0" i="0" u="none" strike="noStrike" cap="none" dirty="0">
                <a:solidFill>
                  <a:srgbClr val="000000"/>
                </a:solidFill>
                <a:latin typeface="Arial"/>
                <a:ea typeface="Arial"/>
                <a:cs typeface="Arial"/>
                <a:sym typeface="Arial"/>
              </a:rPr>
              <a:t>Where appropriate, relevant case law and authority should be used. </a:t>
            </a:r>
            <a:endParaRPr dirty="0"/>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GB" sz="1400" b="0" i="0" u="none" strike="noStrike" cap="none" dirty="0">
                <a:solidFill>
                  <a:srgbClr val="000000"/>
                </a:solidFill>
                <a:latin typeface="Arial"/>
                <a:ea typeface="Arial"/>
                <a:cs typeface="Arial"/>
                <a:sym typeface="Arial"/>
              </a:rPr>
              <a:t>Legal skills are intrinsic to this unit. </a:t>
            </a:r>
            <a:endParaRPr dirty="0"/>
          </a:p>
          <a:p>
            <a:pPr marL="0" marR="0" lvl="0" indent="0" algn="l" rtl="0">
              <a:lnSpc>
                <a:spcPct val="100000"/>
              </a:lnSpc>
              <a:spcBef>
                <a:spcPts val="0"/>
              </a:spcBef>
              <a:spcAft>
                <a:spcPts val="0"/>
              </a:spcAft>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GB" sz="1400" b="1" i="0" u="none" strike="noStrike" cap="none" dirty="0">
                <a:solidFill>
                  <a:srgbClr val="000000"/>
                </a:solidFill>
                <a:latin typeface="Arial"/>
                <a:ea typeface="Arial"/>
                <a:cs typeface="Arial"/>
                <a:sym typeface="Arial"/>
              </a:rPr>
              <a:t>Please see the A Level Law specification for the content to be covered in Unit 4 and also see the Summer 2021 Adaptations document for content that has been removed. </a:t>
            </a:r>
            <a:endParaRPr dirty="0"/>
          </a:p>
          <a:p>
            <a:pPr marL="0" marR="0" lvl="0" indent="0" algn="l" rtl="0">
              <a:lnSpc>
                <a:spcPct val="100000"/>
              </a:lnSpc>
              <a:spcBef>
                <a:spcPts val="0"/>
              </a:spcBef>
              <a:spcAft>
                <a:spcPts val="0"/>
              </a:spcAft>
              <a:buClr>
                <a:srgbClr val="000000"/>
              </a:buClr>
              <a:buSzPts val="2400"/>
              <a:buFont typeface="Arial"/>
              <a:buNone/>
            </a:pPr>
            <a:endParaRPr sz="2700" b="1" i="0" u="none" strike="noStrike" cap="none" dirty="0">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gbf1d83ae03_0_236"/>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22" name="Google Shape;322;gbf1d83ae03_0_236"/>
          <p:cNvSpPr txBox="1"/>
          <p:nvPr/>
        </p:nvSpPr>
        <p:spPr>
          <a:xfrm>
            <a:off x="287525" y="1421152"/>
            <a:ext cx="8568900" cy="517060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Arial"/>
                <a:ea typeface="Arial"/>
                <a:cs typeface="Arial"/>
                <a:sym typeface="Arial"/>
              </a:rPr>
              <a:t>Marking bands:</a:t>
            </a:r>
            <a:endParaRPr sz="2400" b="1" i="0" u="none" strike="noStrike" cap="none" dirty="0">
              <a:solidFill>
                <a:srgbClr val="FF0000"/>
              </a:solidFill>
              <a:latin typeface="Calibri"/>
              <a:ea typeface="Calibri"/>
              <a:cs typeface="Calibri"/>
              <a:sym typeface="Calibri"/>
            </a:endParaRPr>
          </a:p>
          <a:p>
            <a:pPr marL="457200" marR="0" lvl="0" indent="-323850" algn="l" rtl="0">
              <a:lnSpc>
                <a:spcPct val="120000"/>
              </a:lnSpc>
              <a:spcBef>
                <a:spcPts val="0"/>
              </a:spcBef>
              <a:spcAft>
                <a:spcPts val="0"/>
              </a:spcAft>
              <a:buClr>
                <a:schemeClr val="dk1"/>
              </a:buClr>
              <a:buSzPts val="1500"/>
              <a:buFont typeface="Calibri"/>
              <a:buChar char="●"/>
            </a:pPr>
            <a:r>
              <a:rPr lang="en-GB" sz="1500" b="0" i="0" u="none" strike="noStrike" cap="none" dirty="0">
                <a:solidFill>
                  <a:schemeClr val="dk1"/>
                </a:solidFill>
                <a:latin typeface="+mn-lt"/>
                <a:ea typeface="Calibri"/>
                <a:cs typeface="Calibri"/>
                <a:sym typeface="Calibri"/>
              </a:rPr>
              <a:t>It is worth looking at the set structure of the mark scheme grids examiners use as a way of approaching the marking of student responses.   These mark scheme bandings will give an idea </a:t>
            </a:r>
            <a:r>
              <a:rPr lang="en-GB" sz="1500" b="0" i="0" u="none" strike="noStrike" cap="none" dirty="0">
                <a:solidFill>
                  <a:schemeClr val="dk1"/>
                </a:solidFill>
                <a:latin typeface="+mn-lt"/>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of</a:t>
            </a:r>
            <a:r>
              <a:rPr lang="en-GB" sz="1500" b="0" i="0" u="none" strike="noStrike" cap="none" dirty="0">
                <a:solidFill>
                  <a:schemeClr val="dk1"/>
                </a:solidFill>
                <a:latin typeface="+mn-lt"/>
                <a:ea typeface="Calibri"/>
                <a:cs typeface="Calibri"/>
                <a:sym typeface="Calibri"/>
              </a:rPr>
              <a:t> what is expected in the response.  The exact nature of the mark schemes may change depending on the question.  However, there are some key aspects that will remain that are useful to consider before you mark any responses.</a:t>
            </a:r>
            <a:endParaRPr sz="1500" b="0" i="0" u="none" strike="noStrike" cap="none" dirty="0">
              <a:solidFill>
                <a:schemeClr val="dk1"/>
              </a:solidFill>
              <a:latin typeface="+mn-lt"/>
              <a:ea typeface="Calibri"/>
              <a:cs typeface="Calibri"/>
              <a:sym typeface="Calibri"/>
            </a:endParaRPr>
          </a:p>
          <a:p>
            <a:pPr marL="457200" marR="0" lvl="0" indent="-323850" algn="l" rtl="0">
              <a:lnSpc>
                <a:spcPct val="120000"/>
              </a:lnSpc>
              <a:spcBef>
                <a:spcPts val="0"/>
              </a:spcBef>
              <a:spcAft>
                <a:spcPts val="0"/>
              </a:spcAft>
              <a:buClr>
                <a:schemeClr val="dk1"/>
              </a:buClr>
              <a:buSzPts val="1500"/>
              <a:buFont typeface="Calibri"/>
              <a:buChar char="●"/>
            </a:pPr>
            <a:r>
              <a:rPr lang="en-GB" sz="1500" b="0" i="0" u="none" strike="noStrike" cap="none" dirty="0">
                <a:solidFill>
                  <a:schemeClr val="dk1"/>
                </a:solidFill>
                <a:latin typeface="+mn-lt"/>
                <a:ea typeface="Calibri"/>
                <a:cs typeface="Calibri"/>
                <a:sym typeface="Calibri"/>
              </a:rPr>
              <a:t>The first thing to note is that the mark bands feature 4 or 5 key descriptors. 4 descriptors for the A01 for Unit 4 and 5 descriptors for A03 for Unit 4.</a:t>
            </a:r>
            <a:endParaRPr sz="1500" b="0" i="0" u="none" strike="noStrike" cap="none" dirty="0">
              <a:solidFill>
                <a:schemeClr val="dk1"/>
              </a:solidFill>
              <a:latin typeface="+mn-lt"/>
              <a:ea typeface="Calibri"/>
              <a:cs typeface="Calibri"/>
              <a:sym typeface="Calibri"/>
            </a:endParaRPr>
          </a:p>
          <a:p>
            <a:pPr marL="457200" marR="0" lvl="0" indent="-323850" algn="l" rtl="0">
              <a:lnSpc>
                <a:spcPct val="120000"/>
              </a:lnSpc>
              <a:spcBef>
                <a:spcPts val="0"/>
              </a:spcBef>
              <a:spcAft>
                <a:spcPts val="0"/>
              </a:spcAft>
              <a:buClr>
                <a:schemeClr val="dk1"/>
              </a:buClr>
              <a:buSzPts val="1500"/>
              <a:buFont typeface="Calibri"/>
              <a:buChar char="●"/>
            </a:pPr>
            <a:r>
              <a:rPr lang="en-GB" sz="1500" b="0" i="0" u="none" strike="noStrike" cap="none" dirty="0">
                <a:solidFill>
                  <a:schemeClr val="dk1"/>
                </a:solidFill>
                <a:latin typeface="+mn-lt"/>
                <a:ea typeface="Calibri"/>
                <a:cs typeface="Calibri"/>
                <a:sym typeface="Calibri"/>
              </a:rPr>
              <a:t>Our examiners often use these in the first instance to decide which band the candidate’s answer fits into.  Once the band has been decided the examiner will look at how many of the features of the assessment objective are present in the candidate's answer.  For example, using the AO1 grid on the screen the examiner will look at detail and accuracy, depth and range, terminology, legal authority and structure.</a:t>
            </a:r>
            <a:endParaRPr sz="1500" b="0" i="0" u="none" strike="noStrike" cap="none" dirty="0">
              <a:solidFill>
                <a:schemeClr val="dk1"/>
              </a:solidFill>
              <a:latin typeface="+mn-lt"/>
              <a:ea typeface="Calibri"/>
              <a:cs typeface="Calibri"/>
              <a:sym typeface="Calibri"/>
            </a:endParaRPr>
          </a:p>
          <a:p>
            <a:pPr marL="457200" marR="0" lvl="0" indent="-323850" algn="l" rtl="0">
              <a:lnSpc>
                <a:spcPct val="120000"/>
              </a:lnSpc>
              <a:spcBef>
                <a:spcPts val="0"/>
              </a:spcBef>
              <a:spcAft>
                <a:spcPts val="0"/>
              </a:spcAft>
              <a:buClr>
                <a:schemeClr val="dk1"/>
              </a:buClr>
              <a:buSzPts val="1500"/>
              <a:buFont typeface="Calibri"/>
              <a:buChar char="●"/>
            </a:pPr>
            <a:r>
              <a:rPr lang="en-GB" sz="1500" b="0" i="0" u="none" strike="noStrike" cap="none" dirty="0">
                <a:solidFill>
                  <a:schemeClr val="dk1"/>
                </a:solidFill>
                <a:latin typeface="+mn-lt"/>
                <a:ea typeface="Calibri"/>
                <a:cs typeface="Calibri"/>
                <a:sym typeface="Calibri"/>
              </a:rPr>
              <a:t>A best fit approach to marking is suggested.  Therefore if the candidate’s response fulfils most of the band but is missing an important aspect, the candidate can receive the top band but will be placed at the bottom of it. There is a range within each band allowing for examiners to judge whether a script is solidly within the band, just within the band or nudging the top of the band.</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31"/>
          <p:cNvSpPr txBox="1"/>
          <p:nvPr/>
        </p:nvSpPr>
        <p:spPr>
          <a:xfrm>
            <a:off x="1375145" y="62223"/>
            <a:ext cx="7090913" cy="8005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GB" sz="3200" b="1" i="0" u="none" strike="noStrike" cap="none" dirty="0">
                <a:solidFill>
                  <a:schemeClr val="lt1"/>
                </a:solidFill>
                <a:latin typeface="Arial"/>
                <a:ea typeface="Arial"/>
                <a:cs typeface="Arial"/>
                <a:sym typeface="Arial"/>
              </a:rPr>
              <a:t>Assessing evidence</a:t>
            </a:r>
            <a:endParaRPr dirty="0"/>
          </a:p>
          <a:p>
            <a:pPr marL="0" marR="0" lvl="0" indent="0" algn="ctr" rtl="0">
              <a:lnSpc>
                <a:spcPct val="100000"/>
              </a:lnSpc>
              <a:spcBef>
                <a:spcPts val="0"/>
              </a:spcBef>
              <a:spcAft>
                <a:spcPts val="0"/>
              </a:spcAft>
              <a:buNone/>
            </a:pPr>
            <a:r>
              <a:rPr lang="en-GB" sz="3200" b="1" i="0" u="none" strike="noStrike" cap="none" dirty="0">
                <a:solidFill>
                  <a:schemeClr val="lt1"/>
                </a:solidFill>
                <a:latin typeface="Arial"/>
                <a:ea typeface="Arial"/>
                <a:cs typeface="Arial"/>
                <a:sym typeface="Arial"/>
              </a:rPr>
              <a:t>Making bands – Unit 4</a:t>
            </a:r>
            <a:endParaRPr dirty="0"/>
          </a:p>
        </p:txBody>
      </p:sp>
      <p:graphicFrame>
        <p:nvGraphicFramePr>
          <p:cNvPr id="329" name="Google Shape;329;p31"/>
          <p:cNvGraphicFramePr/>
          <p:nvPr/>
        </p:nvGraphicFramePr>
        <p:xfrm>
          <a:off x="4572000" y="1347953"/>
          <a:ext cx="4465675" cy="5284500"/>
        </p:xfrm>
        <a:graphic>
          <a:graphicData uri="http://schemas.openxmlformats.org/drawingml/2006/table">
            <a:tbl>
              <a:tblPr>
                <a:noFill/>
                <a:tableStyleId>{B3241425-AA0D-4D5C-AE7E-1655F801F283}</a:tableStyleId>
              </a:tblPr>
              <a:tblGrid>
                <a:gridCol w="234375">
                  <a:extLst>
                    <a:ext uri="{9D8B030D-6E8A-4147-A177-3AD203B41FA5}">
                      <a16:colId xmlns:a16="http://schemas.microsoft.com/office/drawing/2014/main" val="20000"/>
                    </a:ext>
                  </a:extLst>
                </a:gridCol>
                <a:gridCol w="792925">
                  <a:extLst>
                    <a:ext uri="{9D8B030D-6E8A-4147-A177-3AD203B41FA5}">
                      <a16:colId xmlns:a16="http://schemas.microsoft.com/office/drawing/2014/main" val="20001"/>
                    </a:ext>
                  </a:extLst>
                </a:gridCol>
                <a:gridCol w="3438375">
                  <a:extLst>
                    <a:ext uri="{9D8B030D-6E8A-4147-A177-3AD203B41FA5}">
                      <a16:colId xmlns:a16="http://schemas.microsoft.com/office/drawing/2014/main" val="20002"/>
                    </a:ext>
                  </a:extLst>
                </a:gridCol>
              </a:tblGrid>
              <a:tr h="276625">
                <a:tc>
                  <a:txBody>
                    <a:bodyPr/>
                    <a:lstStyle/>
                    <a:p>
                      <a:pPr marL="0" marR="0" lvl="0" indent="0" algn="ctr" rtl="0">
                        <a:lnSpc>
                          <a:spcPct val="115000"/>
                        </a:lnSpc>
                        <a:spcBef>
                          <a:spcPts val="0"/>
                        </a:spcBef>
                        <a:spcAft>
                          <a:spcPts val="0"/>
                        </a:spcAft>
                        <a:buNone/>
                      </a:pPr>
                      <a:r>
                        <a:rPr lang="en-GB" sz="800" u="none" strike="noStrike" cap="none" dirty="0">
                          <a:latin typeface="Calibri"/>
                          <a:ea typeface="Calibri"/>
                          <a:cs typeface="Calibri"/>
                          <a:sym typeface="Calibri"/>
                        </a:rPr>
                        <a:t> </a:t>
                      </a:r>
                      <a:endParaRPr dirty="0"/>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800" u="none" strike="noStrike" cap="none" dirty="0">
                          <a:latin typeface="Verdana"/>
                          <a:ea typeface="Verdana"/>
                          <a:cs typeface="Verdana"/>
                          <a:sym typeface="Verdana"/>
                        </a:rPr>
                        <a:t>Marks</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800" b="1" u="none" strike="noStrike" cap="none" dirty="0">
                          <a:solidFill>
                            <a:srgbClr val="00B050"/>
                          </a:solidFill>
                          <a:latin typeface="Verdana"/>
                          <a:ea typeface="Verdana"/>
                          <a:cs typeface="Verdana"/>
                          <a:sym typeface="Verdana"/>
                        </a:rPr>
                        <a:t>AO3</a:t>
                      </a:r>
                      <a:r>
                        <a:rPr lang="en-GB" sz="800" u="none" strike="noStrike" cap="none" dirty="0">
                          <a:latin typeface="Verdana"/>
                          <a:ea typeface="Verdana"/>
                          <a:cs typeface="Verdana"/>
                          <a:sym typeface="Verdana"/>
                        </a:rPr>
                        <a:t>: </a:t>
                      </a:r>
                      <a:r>
                        <a:rPr lang="en-GB" sz="800" b="1" u="none" strike="noStrike" cap="none" dirty="0">
                          <a:latin typeface="Arial"/>
                          <a:ea typeface="Arial"/>
                          <a:cs typeface="Arial"/>
                          <a:sym typeface="Arial"/>
                        </a:rPr>
                        <a:t> </a:t>
                      </a:r>
                      <a:r>
                        <a:rPr lang="en-GB" sz="800" b="1" u="none" strike="noStrike" cap="none" dirty="0">
                          <a:solidFill>
                            <a:srgbClr val="00B050"/>
                          </a:solidFill>
                          <a:latin typeface="Verdana"/>
                          <a:ea typeface="Verdana"/>
                          <a:cs typeface="Verdana"/>
                          <a:sym typeface="Verdana"/>
                        </a:rPr>
                        <a:t>Analyse and evaluate</a:t>
                      </a:r>
                      <a:r>
                        <a:rPr lang="en-GB" sz="800" u="none" strike="noStrike" cap="none" dirty="0">
                          <a:latin typeface="Verdana"/>
                          <a:ea typeface="Verdana"/>
                          <a:cs typeface="Verdana"/>
                          <a:sym typeface="Verdana"/>
                        </a:rPr>
                        <a:t> legal rules, principles concepts and issues. </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0"/>
                  </a:ext>
                </a:extLst>
              </a:tr>
              <a:tr h="1135250">
                <a:tc>
                  <a:txBody>
                    <a:bodyPr/>
                    <a:lstStyle/>
                    <a:p>
                      <a:pPr marL="0" marR="0" lvl="0" indent="0" algn="ctr" rtl="0">
                        <a:lnSpc>
                          <a:spcPct val="115000"/>
                        </a:lnSpc>
                        <a:spcBef>
                          <a:spcPts val="0"/>
                        </a:spcBef>
                        <a:spcAft>
                          <a:spcPts val="0"/>
                        </a:spcAft>
                        <a:buNone/>
                      </a:pPr>
                      <a:r>
                        <a:rPr lang="en-GB" sz="1300" u="none" strike="noStrike" cap="none" dirty="0">
                          <a:latin typeface="Calibri"/>
                          <a:ea typeface="Calibri"/>
                          <a:cs typeface="Calibri"/>
                          <a:sym typeface="Calibri"/>
                        </a:rPr>
                        <a:t>5</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1100" u="none" strike="noStrike" cap="none" dirty="0">
                          <a:latin typeface="Verdana"/>
                          <a:ea typeface="Verdana"/>
                          <a:cs typeface="Verdana"/>
                          <a:sym typeface="Verdana"/>
                        </a:rPr>
                        <a:t>25-30</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Excellent</a:t>
                      </a:r>
                      <a:r>
                        <a:rPr lang="en-GB" sz="800" u="none" strike="noStrike" cap="none" dirty="0">
                          <a:latin typeface="Verdana"/>
                          <a:ea typeface="Verdana"/>
                          <a:cs typeface="Verdana"/>
                          <a:sym typeface="Verdana"/>
                        </a:rPr>
                        <a:t>, detailed analysis of legal rules, principles, concepts and issues.</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Excellent</a:t>
                      </a:r>
                      <a:r>
                        <a:rPr lang="en-GB" sz="800" u="none" strike="noStrike" cap="none" dirty="0">
                          <a:latin typeface="Verdana"/>
                          <a:ea typeface="Verdana"/>
                          <a:cs typeface="Verdana"/>
                          <a:sym typeface="Verdana"/>
                        </a:rPr>
                        <a:t> evaluation, including a valid and substantiated judgement. </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Excellent</a:t>
                      </a:r>
                      <a:r>
                        <a:rPr lang="en-GB" sz="800" u="none" strike="noStrike" cap="none" dirty="0">
                          <a:latin typeface="Verdana"/>
                          <a:ea typeface="Verdana"/>
                          <a:cs typeface="Verdana"/>
                          <a:sym typeface="Verdana"/>
                        </a:rPr>
                        <a:t> use of supporting case law and legal authorities.</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u="none" strike="noStrike" cap="none" dirty="0">
                          <a:latin typeface="Verdana"/>
                          <a:ea typeface="Verdana"/>
                          <a:cs typeface="Verdana"/>
                          <a:sym typeface="Verdana"/>
                        </a:rPr>
                        <a:t>Writing demonstrates accurate grammar, punctuation and spelling.</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1"/>
                  </a:ext>
                </a:extLst>
              </a:tr>
              <a:tr h="1039325">
                <a:tc>
                  <a:txBody>
                    <a:bodyPr/>
                    <a:lstStyle/>
                    <a:p>
                      <a:pPr marL="0" marR="0" lvl="0" indent="0" algn="ctr" rtl="0">
                        <a:lnSpc>
                          <a:spcPct val="115000"/>
                        </a:lnSpc>
                        <a:spcBef>
                          <a:spcPts val="0"/>
                        </a:spcBef>
                        <a:spcAft>
                          <a:spcPts val="0"/>
                        </a:spcAft>
                        <a:buNone/>
                      </a:pPr>
                      <a:r>
                        <a:rPr lang="en-GB" sz="1300" b="0" u="none" strike="noStrike" cap="none" dirty="0">
                          <a:latin typeface="Calibri"/>
                          <a:ea typeface="Calibri"/>
                          <a:cs typeface="Calibri"/>
                          <a:sym typeface="Calibri"/>
                        </a:rPr>
                        <a:t>4</a:t>
                      </a:r>
                      <a:endParaRPr dirty="0"/>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1300" u="none" strike="noStrike" cap="none" dirty="0">
                          <a:latin typeface="Calibri"/>
                          <a:ea typeface="Calibri"/>
                          <a:cs typeface="Calibri"/>
                          <a:sym typeface="Calibri"/>
                        </a:rPr>
                        <a:t>19-24</a:t>
                      </a:r>
                      <a:endParaRPr dirty="0"/>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Very good</a:t>
                      </a:r>
                      <a:r>
                        <a:rPr lang="en-GB" sz="800" u="none" strike="noStrike" cap="none" dirty="0">
                          <a:latin typeface="Verdana"/>
                          <a:ea typeface="Verdana"/>
                          <a:cs typeface="Verdana"/>
                          <a:sym typeface="Verdana"/>
                        </a:rPr>
                        <a:t> analysis of legal rules, principles, concepts and issues.</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Very good</a:t>
                      </a:r>
                      <a:r>
                        <a:rPr lang="en-GB" sz="800" u="none" strike="noStrike" cap="none" dirty="0">
                          <a:latin typeface="Verdana"/>
                          <a:ea typeface="Verdana"/>
                          <a:cs typeface="Verdana"/>
                          <a:sym typeface="Verdana"/>
                        </a:rPr>
                        <a:t> evaluation, including a valid judgement. </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Very good</a:t>
                      </a:r>
                      <a:r>
                        <a:rPr lang="en-GB" sz="800" u="none" strike="noStrike" cap="none" dirty="0">
                          <a:latin typeface="Verdana"/>
                          <a:ea typeface="Verdana"/>
                          <a:cs typeface="Verdana"/>
                          <a:sym typeface="Verdana"/>
                        </a:rPr>
                        <a:t> use of supporting case law and legal authorities.</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u="none" strike="noStrike" cap="none" dirty="0">
                          <a:latin typeface="Verdana"/>
                          <a:ea typeface="Verdana"/>
                          <a:cs typeface="Verdana"/>
                          <a:sym typeface="Verdana"/>
                        </a:rPr>
                        <a:t>Writing demonstrates reasonably accurate grammar, punctuation and spelling.</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2"/>
                  </a:ext>
                </a:extLst>
              </a:tr>
              <a:tr h="849025">
                <a:tc>
                  <a:txBody>
                    <a:bodyPr/>
                    <a:lstStyle/>
                    <a:p>
                      <a:pPr marL="0" marR="0" lvl="0" indent="0" algn="ctr" rtl="0">
                        <a:lnSpc>
                          <a:spcPct val="115000"/>
                        </a:lnSpc>
                        <a:spcBef>
                          <a:spcPts val="0"/>
                        </a:spcBef>
                        <a:spcAft>
                          <a:spcPts val="0"/>
                        </a:spcAft>
                        <a:buNone/>
                      </a:pPr>
                      <a:r>
                        <a:rPr lang="en-GB" sz="1300" u="none" strike="noStrike" cap="none" dirty="0">
                          <a:latin typeface="Calibri"/>
                          <a:ea typeface="Calibri"/>
                          <a:cs typeface="Calibri"/>
                          <a:sym typeface="Calibri"/>
                        </a:rPr>
                        <a:t>3</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1100" u="none" strike="noStrike" cap="none" dirty="0">
                          <a:latin typeface="Verdana"/>
                          <a:ea typeface="Verdana"/>
                          <a:cs typeface="Verdana"/>
                          <a:sym typeface="Verdana"/>
                        </a:rPr>
                        <a:t>13-18</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Good</a:t>
                      </a:r>
                      <a:r>
                        <a:rPr lang="en-GB" sz="800" u="none" strike="noStrike" cap="none" dirty="0">
                          <a:latin typeface="Verdana"/>
                          <a:ea typeface="Verdana"/>
                          <a:cs typeface="Verdana"/>
                          <a:sym typeface="Verdana"/>
                        </a:rPr>
                        <a:t> analysis of legal rules, principles, concepts and issues.</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Good</a:t>
                      </a:r>
                      <a:r>
                        <a:rPr lang="en-GB" sz="800" u="none" strike="noStrike" cap="none" dirty="0">
                          <a:latin typeface="Verdana"/>
                          <a:ea typeface="Verdana"/>
                          <a:cs typeface="Verdana"/>
                          <a:sym typeface="Verdana"/>
                        </a:rPr>
                        <a:t> evaluation, including a valid judgement. </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Good</a:t>
                      </a:r>
                      <a:r>
                        <a:rPr lang="en-GB" sz="800" u="none" strike="noStrike" cap="none" dirty="0">
                          <a:latin typeface="Verdana"/>
                          <a:ea typeface="Verdana"/>
                          <a:cs typeface="Verdana"/>
                          <a:sym typeface="Verdana"/>
                        </a:rPr>
                        <a:t> use of supporting case law and legal authorities.</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u="none" strike="noStrike" cap="none" dirty="0">
                          <a:latin typeface="Verdana"/>
                          <a:ea typeface="Verdana"/>
                          <a:cs typeface="Verdana"/>
                          <a:sym typeface="Verdana"/>
                        </a:rPr>
                        <a:t>Writing demonstrates reasonably accurate grammar, punctuation and spelling.</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3"/>
                  </a:ext>
                </a:extLst>
              </a:tr>
              <a:tr h="1135250">
                <a:tc>
                  <a:txBody>
                    <a:bodyPr/>
                    <a:lstStyle/>
                    <a:p>
                      <a:pPr marL="0" marR="0" lvl="0" indent="0" algn="ctr" rtl="0">
                        <a:lnSpc>
                          <a:spcPct val="115000"/>
                        </a:lnSpc>
                        <a:spcBef>
                          <a:spcPts val="0"/>
                        </a:spcBef>
                        <a:spcAft>
                          <a:spcPts val="0"/>
                        </a:spcAft>
                        <a:buNone/>
                      </a:pPr>
                      <a:r>
                        <a:rPr lang="en-GB" sz="1300" u="none" strike="noStrike" cap="none" dirty="0">
                          <a:latin typeface="Calibri"/>
                          <a:ea typeface="Calibri"/>
                          <a:cs typeface="Calibri"/>
                          <a:sym typeface="Calibri"/>
                        </a:rPr>
                        <a:t>2</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1100" u="none" strike="noStrike" cap="none" dirty="0">
                          <a:latin typeface="Verdana"/>
                          <a:ea typeface="Verdana"/>
                          <a:cs typeface="Verdana"/>
                          <a:sym typeface="Verdana"/>
                        </a:rPr>
                        <a:t>7-12</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Satisfactory</a:t>
                      </a:r>
                      <a:r>
                        <a:rPr lang="en-GB" sz="800" u="none" strike="noStrike" cap="none" dirty="0">
                          <a:latin typeface="Verdana"/>
                          <a:ea typeface="Verdana"/>
                          <a:cs typeface="Verdana"/>
                          <a:sym typeface="Verdana"/>
                        </a:rPr>
                        <a:t> analysis of legal rules, principles, concepts and issues.</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Satisfactory</a:t>
                      </a:r>
                      <a:r>
                        <a:rPr lang="en-GB" sz="800" u="none" strike="noStrike" cap="none" dirty="0">
                          <a:latin typeface="Verdana"/>
                          <a:ea typeface="Verdana"/>
                          <a:cs typeface="Verdana"/>
                          <a:sym typeface="Verdana"/>
                        </a:rPr>
                        <a:t> evaluation, including reference to a judgement. </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Satisfactory</a:t>
                      </a:r>
                      <a:r>
                        <a:rPr lang="en-GB" sz="800" u="none" strike="noStrike" cap="none" dirty="0">
                          <a:latin typeface="Verdana"/>
                          <a:ea typeface="Verdana"/>
                          <a:cs typeface="Verdana"/>
                          <a:sym typeface="Verdana"/>
                        </a:rPr>
                        <a:t> use of supporting case law and legal authorities.</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u="none" strike="noStrike" cap="none" dirty="0">
                          <a:latin typeface="Verdana"/>
                          <a:ea typeface="Verdana"/>
                          <a:cs typeface="Verdana"/>
                          <a:sym typeface="Verdana"/>
                        </a:rPr>
                        <a:t>Writing demonstrates some errors in grammar, punctuation and spelling.</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4"/>
                  </a:ext>
                </a:extLst>
              </a:tr>
              <a:tr h="849025">
                <a:tc>
                  <a:txBody>
                    <a:bodyPr/>
                    <a:lstStyle/>
                    <a:p>
                      <a:pPr marL="0" marR="0" lvl="0" indent="0" algn="ctr" rtl="0">
                        <a:lnSpc>
                          <a:spcPct val="115000"/>
                        </a:lnSpc>
                        <a:spcBef>
                          <a:spcPts val="0"/>
                        </a:spcBef>
                        <a:spcAft>
                          <a:spcPts val="0"/>
                        </a:spcAft>
                        <a:buNone/>
                      </a:pPr>
                      <a:r>
                        <a:rPr lang="en-GB" sz="1300" u="none" strike="noStrike" cap="none" dirty="0">
                          <a:latin typeface="Calibri"/>
                          <a:ea typeface="Calibri"/>
                          <a:cs typeface="Calibri"/>
                          <a:sym typeface="Calibri"/>
                        </a:rPr>
                        <a:t>1</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1100" u="none" strike="noStrike" cap="none" dirty="0">
                          <a:latin typeface="Verdana"/>
                          <a:ea typeface="Verdana"/>
                          <a:cs typeface="Verdana"/>
                          <a:sym typeface="Verdana"/>
                        </a:rPr>
                        <a:t>1-6</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Basic</a:t>
                      </a:r>
                      <a:r>
                        <a:rPr lang="en-GB" sz="800" u="none" strike="noStrike" cap="none" dirty="0">
                          <a:latin typeface="Verdana"/>
                          <a:ea typeface="Verdana"/>
                          <a:cs typeface="Verdana"/>
                          <a:sym typeface="Verdana"/>
                        </a:rPr>
                        <a:t> analysis of legal rules, principles, concepts and issues.</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Basic</a:t>
                      </a:r>
                      <a:r>
                        <a:rPr lang="en-GB" sz="800" u="none" strike="noStrike" cap="none" dirty="0">
                          <a:latin typeface="Verdana"/>
                          <a:ea typeface="Verdana"/>
                          <a:cs typeface="Verdana"/>
                          <a:sym typeface="Verdana"/>
                        </a:rPr>
                        <a:t> evaluation of the question. </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b="1" u="none" strike="noStrike" cap="none" dirty="0">
                          <a:latin typeface="Verdana"/>
                          <a:ea typeface="Verdana"/>
                          <a:cs typeface="Verdana"/>
                          <a:sym typeface="Verdana"/>
                        </a:rPr>
                        <a:t>Basic</a:t>
                      </a:r>
                      <a:r>
                        <a:rPr lang="en-GB" sz="800" u="none" strike="noStrike" cap="none" dirty="0">
                          <a:latin typeface="Verdana"/>
                          <a:ea typeface="Verdana"/>
                          <a:cs typeface="Verdana"/>
                          <a:sym typeface="Verdana"/>
                        </a:rPr>
                        <a:t> use of supporting case law and legal authorities.</a:t>
                      </a:r>
                      <a:endParaRPr sz="800" u="none" strike="noStrike" cap="none" dirty="0">
                        <a:latin typeface="Calibri"/>
                        <a:ea typeface="Calibri"/>
                        <a:cs typeface="Calibri"/>
                        <a:sym typeface="Calibri"/>
                      </a:endParaRPr>
                    </a:p>
                    <a:p>
                      <a:pPr marL="0" marR="0" lvl="0" indent="0" algn="l" rtl="0">
                        <a:lnSpc>
                          <a:spcPct val="115000"/>
                        </a:lnSpc>
                        <a:spcBef>
                          <a:spcPts val="0"/>
                        </a:spcBef>
                        <a:spcAft>
                          <a:spcPts val="0"/>
                        </a:spcAft>
                        <a:buNone/>
                      </a:pPr>
                      <a:r>
                        <a:rPr lang="en-GB" sz="800" u="none" strike="noStrike" cap="none" dirty="0">
                          <a:latin typeface="Verdana"/>
                          <a:ea typeface="Verdana"/>
                          <a:cs typeface="Verdana"/>
                          <a:sym typeface="Verdana"/>
                        </a:rPr>
                        <a:t>Writing demonstrates many errors in grammar, punctuation and spelling.</a:t>
                      </a:r>
                      <a:endParaRPr sz="800" u="none" strike="noStrike" cap="none" dirty="0">
                        <a:latin typeface="Calibri"/>
                        <a:ea typeface="Calibri"/>
                        <a:cs typeface="Calibri"/>
                        <a:sym typeface="Calibri"/>
                      </a:endParaRPr>
                    </a:p>
                  </a:txBody>
                  <a:tcPr marL="47850" marR="47850" marT="0" marB="0" anchor="ctr">
                    <a:lnL w="19050" cap="flat" cmpd="sng">
                      <a:solidFill>
                        <a:srgbClr val="00B050"/>
                      </a:solidFill>
                      <a:prstDash val="solid"/>
                      <a:round/>
                      <a:headEnd type="none" w="sm" len="sm"/>
                      <a:tailEnd type="none" w="sm" len="sm"/>
                    </a:lnL>
                    <a:lnR w="19050" cap="flat" cmpd="sng">
                      <a:solidFill>
                        <a:srgbClr val="00B050"/>
                      </a:solidFill>
                      <a:prstDash val="solid"/>
                      <a:round/>
                      <a:headEnd type="none" w="sm" len="sm"/>
                      <a:tailEnd type="none" w="sm" len="sm"/>
                    </a:lnR>
                    <a:lnT w="19050" cap="flat" cmpd="sng">
                      <a:solidFill>
                        <a:srgbClr val="00B050"/>
                      </a:solidFill>
                      <a:prstDash val="solid"/>
                      <a:round/>
                      <a:headEnd type="none" w="sm" len="sm"/>
                      <a:tailEnd type="none" w="sm" len="sm"/>
                    </a:lnT>
                    <a:lnB w="19050" cap="flat" cmpd="sng">
                      <a:solidFill>
                        <a:srgbClr val="00B05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graphicFrame>
        <p:nvGraphicFramePr>
          <p:cNvPr id="330" name="Google Shape;330;p31"/>
          <p:cNvGraphicFramePr/>
          <p:nvPr/>
        </p:nvGraphicFramePr>
        <p:xfrm>
          <a:off x="202175" y="2023711"/>
          <a:ext cx="4260075" cy="1928450"/>
        </p:xfrm>
        <a:graphic>
          <a:graphicData uri="http://schemas.openxmlformats.org/drawingml/2006/table">
            <a:tbl>
              <a:tblPr>
                <a:noFill/>
                <a:tableStyleId>{B3241425-AA0D-4D5C-AE7E-1655F801F283}</a:tableStyleId>
              </a:tblPr>
              <a:tblGrid>
                <a:gridCol w="273975">
                  <a:extLst>
                    <a:ext uri="{9D8B030D-6E8A-4147-A177-3AD203B41FA5}">
                      <a16:colId xmlns:a16="http://schemas.microsoft.com/office/drawing/2014/main" val="20000"/>
                    </a:ext>
                  </a:extLst>
                </a:gridCol>
                <a:gridCol w="973000">
                  <a:extLst>
                    <a:ext uri="{9D8B030D-6E8A-4147-A177-3AD203B41FA5}">
                      <a16:colId xmlns:a16="http://schemas.microsoft.com/office/drawing/2014/main" val="20001"/>
                    </a:ext>
                  </a:extLst>
                </a:gridCol>
                <a:gridCol w="3013100">
                  <a:extLst>
                    <a:ext uri="{9D8B030D-6E8A-4147-A177-3AD203B41FA5}">
                      <a16:colId xmlns:a16="http://schemas.microsoft.com/office/drawing/2014/main" val="20002"/>
                    </a:ext>
                  </a:extLst>
                </a:gridCol>
              </a:tblGrid>
              <a:tr h="447350">
                <a:tc>
                  <a:txBody>
                    <a:bodyPr/>
                    <a:lstStyle/>
                    <a:p>
                      <a:pPr marL="0" marR="0" lvl="0" indent="0" algn="l" rtl="0">
                        <a:lnSpc>
                          <a:spcPct val="115000"/>
                        </a:lnSpc>
                        <a:spcBef>
                          <a:spcPts val="0"/>
                        </a:spcBef>
                        <a:spcAft>
                          <a:spcPts val="0"/>
                        </a:spcAft>
                        <a:buNone/>
                      </a:pPr>
                      <a:r>
                        <a:rPr lang="en-GB" sz="900" u="none" strike="noStrike" cap="none" dirty="0">
                          <a:latin typeface="Calibri"/>
                          <a:ea typeface="Calibri"/>
                          <a:cs typeface="Calibri"/>
                          <a:sym typeface="Calibri"/>
                        </a:rPr>
                        <a:t> </a:t>
                      </a:r>
                      <a:endParaRPr dirty="0"/>
                    </a:p>
                  </a:txBody>
                  <a:tcPr marL="54250" marR="54250" marT="0" marB="0">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900" u="none" strike="noStrike" cap="none" dirty="0">
                          <a:latin typeface="Verdana"/>
                          <a:ea typeface="Verdana"/>
                          <a:cs typeface="Verdana"/>
                          <a:sym typeface="Verdana"/>
                        </a:rPr>
                        <a:t>Marks</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900" b="1" u="none" strike="noStrike" cap="none" dirty="0">
                          <a:solidFill>
                            <a:srgbClr val="FF0000"/>
                          </a:solidFill>
                          <a:latin typeface="Verdana"/>
                          <a:ea typeface="Verdana"/>
                          <a:cs typeface="Verdana"/>
                          <a:sym typeface="Verdana"/>
                        </a:rPr>
                        <a:t>AO1</a:t>
                      </a:r>
                      <a:r>
                        <a:rPr lang="en-GB" sz="900" u="none" strike="noStrike" cap="none" dirty="0">
                          <a:latin typeface="Verdana"/>
                          <a:ea typeface="Verdana"/>
                          <a:cs typeface="Verdana"/>
                          <a:sym typeface="Verdana"/>
                        </a:rPr>
                        <a:t>: Demonstrate </a:t>
                      </a:r>
                      <a:r>
                        <a:rPr lang="en-GB" sz="900" b="1" u="none" strike="noStrike" cap="none" dirty="0">
                          <a:solidFill>
                            <a:srgbClr val="FF0000"/>
                          </a:solidFill>
                          <a:latin typeface="Verdana"/>
                          <a:ea typeface="Verdana"/>
                          <a:cs typeface="Verdana"/>
                          <a:sym typeface="Verdana"/>
                        </a:rPr>
                        <a:t>knowledge</a:t>
                      </a:r>
                      <a:r>
                        <a:rPr lang="en-GB" sz="900" u="none" strike="noStrike" cap="none" dirty="0">
                          <a:latin typeface="Verdana"/>
                          <a:ea typeface="Verdana"/>
                          <a:cs typeface="Verdana"/>
                          <a:sym typeface="Verdana"/>
                        </a:rPr>
                        <a:t> and </a:t>
                      </a:r>
                      <a:r>
                        <a:rPr lang="en-GB" sz="900" b="1" u="none" strike="noStrike" cap="none" dirty="0">
                          <a:solidFill>
                            <a:srgbClr val="FF0000"/>
                          </a:solidFill>
                          <a:latin typeface="Verdana"/>
                          <a:ea typeface="Verdana"/>
                          <a:cs typeface="Verdana"/>
                          <a:sym typeface="Verdana"/>
                        </a:rPr>
                        <a:t>understanding</a:t>
                      </a:r>
                      <a:r>
                        <a:rPr lang="en-GB" sz="900" u="none" strike="noStrike" cap="none" dirty="0">
                          <a:latin typeface="Verdana"/>
                          <a:ea typeface="Verdana"/>
                          <a:cs typeface="Verdana"/>
                          <a:sym typeface="Verdana"/>
                        </a:rPr>
                        <a:t> of legal rules and principles</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0"/>
                  </a:ext>
                </a:extLst>
              </a:tr>
              <a:tr h="370275">
                <a:tc>
                  <a:txBody>
                    <a:bodyPr/>
                    <a:lstStyle/>
                    <a:p>
                      <a:pPr marL="0" marR="0" lvl="0" indent="0" algn="ctr" rtl="0">
                        <a:lnSpc>
                          <a:spcPct val="115000"/>
                        </a:lnSpc>
                        <a:spcBef>
                          <a:spcPts val="0"/>
                        </a:spcBef>
                        <a:spcAft>
                          <a:spcPts val="0"/>
                        </a:spcAft>
                        <a:buNone/>
                      </a:pPr>
                      <a:r>
                        <a:rPr lang="en-GB" sz="1400" u="none" strike="noStrike" cap="none" dirty="0">
                          <a:latin typeface="Calibri"/>
                          <a:ea typeface="Calibri"/>
                          <a:cs typeface="Calibri"/>
                          <a:sym typeface="Calibri"/>
                        </a:rPr>
                        <a:t>4</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1400" u="none" strike="noStrike" cap="none" dirty="0">
                          <a:latin typeface="Calibri"/>
                          <a:ea typeface="Calibri"/>
                          <a:cs typeface="Calibri"/>
                          <a:sym typeface="Calibri"/>
                        </a:rPr>
                        <a:t>16-20 </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GB" sz="900" b="1" u="none" strike="noStrike" cap="none" dirty="0">
                          <a:latin typeface="Verdana"/>
                          <a:ea typeface="Verdana"/>
                          <a:cs typeface="Verdana"/>
                          <a:sym typeface="Verdana"/>
                        </a:rPr>
                        <a:t>Excellent</a:t>
                      </a:r>
                      <a:r>
                        <a:rPr lang="en-GB" sz="900" u="none" strike="noStrike" cap="none" dirty="0">
                          <a:latin typeface="Verdana"/>
                          <a:ea typeface="Verdana"/>
                          <a:cs typeface="Verdana"/>
                          <a:sym typeface="Verdana"/>
                        </a:rPr>
                        <a:t>, detailed knowledge and understanding.</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1"/>
                  </a:ext>
                </a:extLst>
              </a:tr>
              <a:tr h="370275">
                <a:tc>
                  <a:txBody>
                    <a:bodyPr/>
                    <a:lstStyle/>
                    <a:p>
                      <a:pPr marL="0" marR="0" lvl="0" indent="0" algn="ctr" rtl="0">
                        <a:lnSpc>
                          <a:spcPct val="115000"/>
                        </a:lnSpc>
                        <a:spcBef>
                          <a:spcPts val="0"/>
                        </a:spcBef>
                        <a:spcAft>
                          <a:spcPts val="0"/>
                        </a:spcAft>
                        <a:buNone/>
                      </a:pPr>
                      <a:r>
                        <a:rPr lang="en-GB" sz="1400" u="none" strike="noStrike" cap="none" dirty="0">
                          <a:latin typeface="Calibri"/>
                          <a:ea typeface="Calibri"/>
                          <a:cs typeface="Calibri"/>
                          <a:sym typeface="Calibri"/>
                        </a:rPr>
                        <a:t>3</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1400" u="none" strike="noStrike" cap="none" dirty="0">
                          <a:latin typeface="Calibri"/>
                          <a:ea typeface="Calibri"/>
                          <a:cs typeface="Calibri"/>
                          <a:sym typeface="Calibri"/>
                        </a:rPr>
                        <a:t>11-15</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GB" sz="900" b="1" u="none" strike="noStrike" cap="none" dirty="0">
                          <a:latin typeface="Verdana"/>
                          <a:ea typeface="Verdana"/>
                          <a:cs typeface="Verdana"/>
                          <a:sym typeface="Verdana"/>
                        </a:rPr>
                        <a:t>Good</a:t>
                      </a:r>
                      <a:r>
                        <a:rPr lang="en-GB" sz="900" u="none" strike="noStrike" cap="none" dirty="0">
                          <a:latin typeface="Verdana"/>
                          <a:ea typeface="Verdana"/>
                          <a:cs typeface="Verdana"/>
                          <a:sym typeface="Verdana"/>
                        </a:rPr>
                        <a:t> knowledge and understanding.</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2"/>
                  </a:ext>
                </a:extLst>
              </a:tr>
              <a:tr h="370275">
                <a:tc>
                  <a:txBody>
                    <a:bodyPr/>
                    <a:lstStyle/>
                    <a:p>
                      <a:pPr marL="0" marR="0" lvl="0" indent="0" algn="ctr" rtl="0">
                        <a:lnSpc>
                          <a:spcPct val="115000"/>
                        </a:lnSpc>
                        <a:spcBef>
                          <a:spcPts val="0"/>
                        </a:spcBef>
                        <a:spcAft>
                          <a:spcPts val="0"/>
                        </a:spcAft>
                        <a:buNone/>
                      </a:pPr>
                      <a:r>
                        <a:rPr lang="en-GB" sz="1400" u="none" strike="noStrike" cap="none" dirty="0">
                          <a:latin typeface="Calibri"/>
                          <a:ea typeface="Calibri"/>
                          <a:cs typeface="Calibri"/>
                          <a:sym typeface="Calibri"/>
                        </a:rPr>
                        <a:t>2</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1400" u="none" strike="noStrike" cap="none" dirty="0">
                          <a:latin typeface="Calibri"/>
                          <a:ea typeface="Calibri"/>
                          <a:cs typeface="Calibri"/>
                          <a:sym typeface="Calibri"/>
                        </a:rPr>
                        <a:t>6-10</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GB" sz="900" b="1" u="none" strike="noStrike" cap="none" dirty="0">
                          <a:latin typeface="Verdana"/>
                          <a:ea typeface="Verdana"/>
                          <a:cs typeface="Verdana"/>
                          <a:sym typeface="Verdana"/>
                        </a:rPr>
                        <a:t>Satisfactory</a:t>
                      </a:r>
                      <a:r>
                        <a:rPr lang="en-GB" sz="900" u="none" strike="noStrike" cap="none" dirty="0">
                          <a:latin typeface="Verdana"/>
                          <a:ea typeface="Verdana"/>
                          <a:cs typeface="Verdana"/>
                          <a:sym typeface="Verdana"/>
                        </a:rPr>
                        <a:t> knowledge and understanding.</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3"/>
                  </a:ext>
                </a:extLst>
              </a:tr>
              <a:tr h="370275">
                <a:tc>
                  <a:txBody>
                    <a:bodyPr/>
                    <a:lstStyle/>
                    <a:p>
                      <a:pPr marL="0" marR="0" lvl="0" indent="0" algn="ctr" rtl="0">
                        <a:lnSpc>
                          <a:spcPct val="115000"/>
                        </a:lnSpc>
                        <a:spcBef>
                          <a:spcPts val="0"/>
                        </a:spcBef>
                        <a:spcAft>
                          <a:spcPts val="0"/>
                        </a:spcAft>
                        <a:buNone/>
                      </a:pPr>
                      <a:r>
                        <a:rPr lang="en-GB" sz="1400" u="none" strike="noStrike" cap="none" dirty="0">
                          <a:latin typeface="Calibri"/>
                          <a:ea typeface="Calibri"/>
                          <a:cs typeface="Calibri"/>
                          <a:sym typeface="Calibri"/>
                        </a:rPr>
                        <a:t>1</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None/>
                      </a:pPr>
                      <a:r>
                        <a:rPr lang="en-GB" sz="1400" u="none" strike="noStrike" cap="none" dirty="0">
                          <a:latin typeface="Calibri"/>
                          <a:ea typeface="Calibri"/>
                          <a:cs typeface="Calibri"/>
                          <a:sym typeface="Calibri"/>
                        </a:rPr>
                        <a:t>1-5</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None/>
                      </a:pPr>
                      <a:r>
                        <a:rPr lang="en-GB" sz="900" b="1" u="none" strike="noStrike" cap="none" dirty="0">
                          <a:latin typeface="Verdana"/>
                          <a:ea typeface="Verdana"/>
                          <a:cs typeface="Verdana"/>
                          <a:sym typeface="Verdana"/>
                        </a:rPr>
                        <a:t>Basic </a:t>
                      </a:r>
                      <a:r>
                        <a:rPr lang="en-GB" sz="900" b="0" u="none" strike="noStrike" cap="none" dirty="0">
                          <a:latin typeface="Verdana"/>
                          <a:ea typeface="Verdana"/>
                          <a:cs typeface="Verdana"/>
                          <a:sym typeface="Verdana"/>
                        </a:rPr>
                        <a:t>knowledge and understanding</a:t>
                      </a:r>
                      <a:endParaRPr sz="900" b="1"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32"/>
          <p:cNvSpPr txBox="1"/>
          <p:nvPr/>
        </p:nvSpPr>
        <p:spPr>
          <a:xfrm>
            <a:off x="695730" y="0"/>
            <a:ext cx="7090913" cy="925033"/>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3600"/>
              <a:buFont typeface="Arial"/>
              <a:buNone/>
            </a:pPr>
            <a:r>
              <a:rPr lang="en-GB" sz="3600" b="0" i="1" u="none" strike="noStrike" cap="none" dirty="0">
                <a:solidFill>
                  <a:srgbClr val="FFFFFF"/>
                </a:solidFill>
                <a:latin typeface="Calibri"/>
                <a:ea typeface="Calibri"/>
                <a:cs typeface="Calibri"/>
                <a:sym typeface="Calibri"/>
              </a:rPr>
              <a:t>   Assessing evidence – characteristics of a successful response</a:t>
            </a:r>
            <a:endParaRPr dirty="0"/>
          </a:p>
        </p:txBody>
      </p:sp>
      <p:grpSp>
        <p:nvGrpSpPr>
          <p:cNvPr id="337" name="Google Shape;337;p32"/>
          <p:cNvGrpSpPr/>
          <p:nvPr/>
        </p:nvGrpSpPr>
        <p:grpSpPr>
          <a:xfrm>
            <a:off x="326348" y="1358083"/>
            <a:ext cx="8697763" cy="2369880"/>
            <a:chOff x="326348" y="1515140"/>
            <a:chExt cx="8697763" cy="2369880"/>
          </a:xfrm>
        </p:grpSpPr>
        <p:sp>
          <p:nvSpPr>
            <p:cNvPr id="338" name="Google Shape;338;p32"/>
            <p:cNvSpPr/>
            <p:nvPr/>
          </p:nvSpPr>
          <p:spPr>
            <a:xfrm>
              <a:off x="326348" y="1605280"/>
              <a:ext cx="709971" cy="712618"/>
            </a:xfrm>
            <a:prstGeom prst="flowChartConnector">
              <a:avLst/>
            </a:prstGeom>
            <a:solidFill>
              <a:srgbClr val="FFFF00"/>
            </a:solidFill>
            <a:ln w="9525" cap="flat" cmpd="sng">
              <a:solidFill>
                <a:srgbClr val="FFFF0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B050"/>
                </a:buClr>
                <a:buSzPts val="3200"/>
                <a:buFont typeface="Arial"/>
                <a:buNone/>
              </a:pPr>
              <a:r>
                <a:rPr lang="en-GB" sz="3200" b="1" i="0" u="none" strike="noStrike" cap="none" dirty="0">
                  <a:solidFill>
                    <a:srgbClr val="00B050"/>
                  </a:solidFill>
                  <a:latin typeface="Calibri"/>
                  <a:ea typeface="Calibri"/>
                  <a:cs typeface="Calibri"/>
                  <a:sym typeface="Calibri"/>
                </a:rPr>
                <a:t>1</a:t>
              </a:r>
              <a:endParaRPr dirty="0"/>
            </a:p>
          </p:txBody>
        </p:sp>
        <p:sp>
          <p:nvSpPr>
            <p:cNvPr id="339" name="Google Shape;339;p32"/>
            <p:cNvSpPr txBox="1"/>
            <p:nvPr/>
          </p:nvSpPr>
          <p:spPr>
            <a:xfrm>
              <a:off x="1145244" y="1515140"/>
              <a:ext cx="7878867" cy="23698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dirty="0">
                  <a:solidFill>
                    <a:srgbClr val="000000"/>
                  </a:solidFill>
                  <a:latin typeface="Calibri"/>
                  <a:ea typeface="Calibri"/>
                  <a:cs typeface="Calibri"/>
                  <a:sym typeface="Calibri"/>
                </a:rPr>
                <a:t>Focus on the Question - command words.</a:t>
              </a:r>
              <a:endParaRPr dirty="0"/>
            </a:p>
            <a:p>
              <a:pPr marL="0" marR="0" lvl="0" indent="0" algn="l" rtl="0">
                <a:lnSpc>
                  <a:spcPct val="100000"/>
                </a:lnSpc>
                <a:spcBef>
                  <a:spcPts val="0"/>
                </a:spcBef>
                <a:spcAft>
                  <a:spcPts val="0"/>
                </a:spcAft>
                <a:buClr>
                  <a:srgbClr val="FF0000"/>
                </a:buClr>
                <a:buSzPts val="1800"/>
                <a:buFont typeface="Arial"/>
                <a:buNone/>
              </a:pPr>
              <a:r>
                <a:rPr lang="en-GB" sz="1800" b="1" i="1" u="none" strike="noStrike" cap="none" dirty="0">
                  <a:solidFill>
                    <a:srgbClr val="FF0000"/>
                  </a:solidFill>
                  <a:latin typeface="Calibri"/>
                  <a:ea typeface="Calibri"/>
                  <a:cs typeface="Calibri"/>
                  <a:sym typeface="Calibri"/>
                </a:rPr>
                <a:t>Analyse and evaluate…..</a:t>
              </a:r>
              <a:endParaRPr dirty="0"/>
            </a:p>
            <a:p>
              <a:pPr marL="0" marR="0" lvl="0" indent="0" algn="l" rtl="0">
                <a:lnSpc>
                  <a:spcPct val="100000"/>
                </a:lnSpc>
                <a:spcBef>
                  <a:spcPts val="0"/>
                </a:spcBef>
                <a:spcAft>
                  <a:spcPts val="0"/>
                </a:spcAft>
                <a:buClr>
                  <a:srgbClr val="FF0000"/>
                </a:buClr>
                <a:buSzPts val="1400"/>
                <a:buFont typeface="Arial"/>
                <a:buNone/>
              </a:pPr>
              <a:r>
                <a:rPr lang="en-GB" sz="1400" b="1" i="1" u="none" strike="noStrike" cap="none" dirty="0">
                  <a:solidFill>
                    <a:srgbClr val="FF0000"/>
                  </a:solidFill>
                  <a:latin typeface="Calibri"/>
                  <a:ea typeface="Calibri"/>
                  <a:cs typeface="Calibri"/>
                  <a:sym typeface="Calibri"/>
                </a:rPr>
                <a:t>Analyse and Evaluate whether the law on bail provides an adequate balance between the rights of an unconvicted suspect to be at liberty and the right of society to be protected [50].</a:t>
              </a:r>
              <a:endParaRPr dirty="0"/>
            </a:p>
            <a:p>
              <a:pPr marL="0" marR="0" lvl="0" indent="0" algn="l" rtl="0">
                <a:lnSpc>
                  <a:spcPct val="100000"/>
                </a:lnSpc>
                <a:spcBef>
                  <a:spcPts val="0"/>
                </a:spcBef>
                <a:spcAft>
                  <a:spcPts val="0"/>
                </a:spcAft>
                <a:buClr>
                  <a:srgbClr val="7030A0"/>
                </a:buClr>
                <a:buSzPts val="1400"/>
                <a:buFont typeface="Arial"/>
                <a:buNone/>
              </a:pPr>
              <a:r>
                <a:rPr lang="en-GB" sz="1400" b="1" i="0" u="none" strike="noStrike" cap="none" dirty="0">
                  <a:solidFill>
                    <a:srgbClr val="7030A0"/>
                  </a:solidFill>
                  <a:latin typeface="Calibri"/>
                  <a:ea typeface="Calibri"/>
                  <a:cs typeface="Calibri"/>
                  <a:sym typeface="Calibri"/>
                </a:rPr>
                <a:t>I</a:t>
              </a:r>
              <a:r>
                <a:rPr lang="en-GB" sz="1400" b="1" i="0" u="none" strike="noStrike" cap="none" dirty="0">
                  <a:solidFill>
                    <a:srgbClr val="FF0000"/>
                  </a:solidFill>
                  <a:latin typeface="Calibri"/>
                  <a:ea typeface="Calibri"/>
                  <a:cs typeface="Calibri"/>
                  <a:sym typeface="Calibri"/>
                </a:rPr>
                <a:t> = Identify    </a:t>
              </a:r>
              <a:r>
                <a:rPr lang="en-GB" sz="1400" b="1" i="0" u="none" strike="noStrike" cap="none" dirty="0">
                  <a:solidFill>
                    <a:srgbClr val="FF9933"/>
                  </a:solidFill>
                  <a:latin typeface="Calibri"/>
                  <a:ea typeface="Calibri"/>
                  <a:cs typeface="Calibri"/>
                  <a:sym typeface="Calibri"/>
                </a:rPr>
                <a:t>D</a:t>
              </a:r>
              <a:r>
                <a:rPr lang="en-GB" sz="1400" b="1" i="0" u="none" strike="noStrike" cap="none" dirty="0">
                  <a:solidFill>
                    <a:srgbClr val="FF0000"/>
                  </a:solidFill>
                  <a:latin typeface="Calibri"/>
                  <a:ea typeface="Calibri"/>
                  <a:cs typeface="Calibri"/>
                  <a:sym typeface="Calibri"/>
                </a:rPr>
                <a:t> = Describe    A/</a:t>
              </a:r>
              <a:r>
                <a:rPr lang="en-GB" sz="1400" b="1" i="0" u="none" strike="noStrike" cap="none" dirty="0">
                  <a:solidFill>
                    <a:srgbClr val="EE02EE"/>
                  </a:solidFill>
                  <a:latin typeface="Calibri"/>
                  <a:ea typeface="Calibri"/>
                  <a:cs typeface="Calibri"/>
                  <a:sym typeface="Calibri"/>
                </a:rPr>
                <a:t>E</a:t>
              </a:r>
              <a:r>
                <a:rPr lang="en-GB" sz="1400" b="1" i="0" u="none" strike="noStrike" cap="none" dirty="0">
                  <a:solidFill>
                    <a:srgbClr val="FF0000"/>
                  </a:solidFill>
                  <a:latin typeface="Calibri"/>
                  <a:ea typeface="Calibri"/>
                  <a:cs typeface="Calibri"/>
                  <a:sym typeface="Calibri"/>
                </a:rPr>
                <a:t> = Analyse / Evaluate</a:t>
              </a:r>
              <a:endParaRPr dirty="0"/>
            </a:p>
            <a:p>
              <a:pPr marL="0" marR="0" lvl="0" indent="0" algn="just"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Calibri"/>
                  <a:ea typeface="Calibri"/>
                  <a:cs typeface="Calibri"/>
                  <a:sym typeface="Calibri"/>
                </a:rPr>
                <a:t>These are the longest essays at A Level Law and require a well constructed, balanced argument, which is “legal” in nature, rather than a common sense answer. There will also be a requirement of some explanation as well (20 marks are available for explanation) so in this question students will need to </a:t>
              </a:r>
              <a:r>
                <a:rPr lang="en-GB" sz="1400" b="1" i="0" u="sng" strike="noStrike" cap="none" dirty="0">
                  <a:solidFill>
                    <a:srgbClr val="000000"/>
                  </a:solidFill>
                  <a:latin typeface="Calibri"/>
                  <a:ea typeface="Calibri"/>
                  <a:cs typeface="Calibri"/>
                  <a:sym typeface="Calibri"/>
                </a:rPr>
                <a:t>explain</a:t>
              </a:r>
              <a:r>
                <a:rPr lang="en-GB" sz="1400" b="0" i="0" u="none" strike="noStrike" cap="none" dirty="0">
                  <a:solidFill>
                    <a:srgbClr val="000000"/>
                  </a:solidFill>
                  <a:latin typeface="Calibri"/>
                  <a:ea typeface="Calibri"/>
                  <a:cs typeface="Calibri"/>
                  <a:sym typeface="Calibri"/>
                </a:rPr>
                <a:t> the law on bail, before they can analyse and evaluate bail in relation to the argument required by the question.</a:t>
              </a:r>
              <a:endParaRPr dirty="0"/>
            </a:p>
          </p:txBody>
        </p:sp>
      </p:grpSp>
      <p:grpSp>
        <p:nvGrpSpPr>
          <p:cNvPr id="340" name="Google Shape;340;p32"/>
          <p:cNvGrpSpPr/>
          <p:nvPr/>
        </p:nvGrpSpPr>
        <p:grpSpPr>
          <a:xfrm>
            <a:off x="326347" y="3613654"/>
            <a:ext cx="8697764" cy="1877437"/>
            <a:chOff x="326347" y="1652834"/>
            <a:chExt cx="8697764" cy="1877437"/>
          </a:xfrm>
        </p:grpSpPr>
        <p:sp>
          <p:nvSpPr>
            <p:cNvPr id="341" name="Google Shape;341;p32"/>
            <p:cNvSpPr/>
            <p:nvPr/>
          </p:nvSpPr>
          <p:spPr>
            <a:xfrm>
              <a:off x="326347" y="1775968"/>
              <a:ext cx="709971" cy="712618"/>
            </a:xfrm>
            <a:prstGeom prst="flowChartConnector">
              <a:avLst/>
            </a:prstGeom>
            <a:solidFill>
              <a:srgbClr val="FFFF00"/>
            </a:solidFill>
            <a:ln w="9525" cap="flat" cmpd="sng">
              <a:solidFill>
                <a:srgbClr val="FFFF0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B050"/>
                </a:buClr>
                <a:buSzPts val="3200"/>
                <a:buFont typeface="Arial"/>
                <a:buNone/>
              </a:pPr>
              <a:r>
                <a:rPr lang="en-GB" sz="3200" b="1" i="0" u="none" strike="noStrike" cap="none" dirty="0">
                  <a:solidFill>
                    <a:srgbClr val="00B050"/>
                  </a:solidFill>
                  <a:latin typeface="Calibri"/>
                  <a:ea typeface="Calibri"/>
                  <a:cs typeface="Calibri"/>
                  <a:sym typeface="Calibri"/>
                </a:rPr>
                <a:t>2</a:t>
              </a:r>
              <a:endParaRPr dirty="0"/>
            </a:p>
          </p:txBody>
        </p:sp>
        <p:sp>
          <p:nvSpPr>
            <p:cNvPr id="342" name="Google Shape;342;p32"/>
            <p:cNvSpPr txBox="1"/>
            <p:nvPr/>
          </p:nvSpPr>
          <p:spPr>
            <a:xfrm>
              <a:off x="1145244" y="1652834"/>
              <a:ext cx="7878867" cy="18774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dirty="0">
                  <a:solidFill>
                    <a:srgbClr val="000000"/>
                  </a:solidFill>
                  <a:latin typeface="Calibri"/>
                  <a:ea typeface="Calibri"/>
                  <a:cs typeface="Calibri"/>
                  <a:sym typeface="Calibri"/>
                </a:rPr>
                <a:t>Essay structure</a:t>
              </a:r>
              <a:endParaRPr dirty="0"/>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Calibri"/>
                  <a:ea typeface="Calibri"/>
                  <a:cs typeface="Calibri"/>
                  <a:sym typeface="Calibri"/>
                </a:rPr>
                <a:t>Students should always start their answer with a  clear introduction that unpacks the question and provides some signposts to the reader as to how the main body will progress. There should also be a definition of the key word or term or concept in the question.  This will focus the answer and keep candidates on the right track. S</a:t>
              </a:r>
              <a:r>
                <a:rPr lang="en-GB" sz="1400" b="0" i="1" u="none" strike="noStrike" cap="none" dirty="0">
                  <a:solidFill>
                    <a:srgbClr val="000000"/>
                  </a:solidFill>
                  <a:latin typeface="Calibri"/>
                  <a:ea typeface="Calibri"/>
                  <a:cs typeface="Calibri"/>
                  <a:sym typeface="Calibri"/>
                </a:rPr>
                <a:t>o in this question, start with a definition of bail.</a:t>
              </a:r>
              <a:endParaRPr dirty="0"/>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Calibri"/>
                  <a:ea typeface="Calibri"/>
                  <a:cs typeface="Calibri"/>
                  <a:sym typeface="Calibri"/>
                </a:rPr>
                <a:t>The main body should be paragraphed with clear links made back to the question throughout.</a:t>
              </a:r>
              <a:endParaRPr dirty="0"/>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Calibri"/>
                  <a:ea typeface="Calibri"/>
                  <a:cs typeface="Calibri"/>
                  <a:sym typeface="Calibri"/>
                </a:rPr>
                <a:t>The conclusion should not introduce any new material but should summarise the main arguments and finish with a clear statement ‘answering; the question posed. </a:t>
              </a:r>
              <a:endParaRPr dirty="0"/>
            </a:p>
          </p:txBody>
        </p:sp>
      </p:grpSp>
      <p:grpSp>
        <p:nvGrpSpPr>
          <p:cNvPr id="343" name="Google Shape;343;p32"/>
          <p:cNvGrpSpPr/>
          <p:nvPr/>
        </p:nvGrpSpPr>
        <p:grpSpPr>
          <a:xfrm>
            <a:off x="326348" y="5592227"/>
            <a:ext cx="8697763" cy="802758"/>
            <a:chOff x="326348" y="1515140"/>
            <a:chExt cx="8697763" cy="802758"/>
          </a:xfrm>
        </p:grpSpPr>
        <p:sp>
          <p:nvSpPr>
            <p:cNvPr id="344" name="Google Shape;344;p32"/>
            <p:cNvSpPr/>
            <p:nvPr/>
          </p:nvSpPr>
          <p:spPr>
            <a:xfrm>
              <a:off x="326348" y="1605280"/>
              <a:ext cx="709971" cy="712618"/>
            </a:xfrm>
            <a:prstGeom prst="flowChartConnector">
              <a:avLst/>
            </a:prstGeom>
            <a:solidFill>
              <a:srgbClr val="FFFF00"/>
            </a:solidFill>
            <a:ln w="9525" cap="flat" cmpd="sng">
              <a:solidFill>
                <a:srgbClr val="FFFF0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B050"/>
                </a:buClr>
                <a:buSzPts val="3200"/>
                <a:buFont typeface="Arial"/>
                <a:buNone/>
              </a:pPr>
              <a:r>
                <a:rPr lang="en-GB" sz="3200" b="1" i="0" u="none" strike="noStrike" cap="none" dirty="0">
                  <a:solidFill>
                    <a:srgbClr val="00B050"/>
                  </a:solidFill>
                  <a:latin typeface="Calibri"/>
                  <a:ea typeface="Calibri"/>
                  <a:cs typeface="Calibri"/>
                  <a:sym typeface="Calibri"/>
                </a:rPr>
                <a:t>3</a:t>
              </a:r>
              <a:endParaRPr dirty="0"/>
            </a:p>
          </p:txBody>
        </p:sp>
        <p:sp>
          <p:nvSpPr>
            <p:cNvPr id="345" name="Google Shape;345;p32"/>
            <p:cNvSpPr txBox="1"/>
            <p:nvPr/>
          </p:nvSpPr>
          <p:spPr>
            <a:xfrm>
              <a:off x="1145244" y="1515140"/>
              <a:ext cx="7878867" cy="80021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dirty="0">
                  <a:solidFill>
                    <a:srgbClr val="000000"/>
                  </a:solidFill>
                  <a:latin typeface="Calibri"/>
                  <a:ea typeface="Calibri"/>
                  <a:cs typeface="Calibri"/>
                  <a:sym typeface="Calibri"/>
                </a:rPr>
                <a:t>Legal authority</a:t>
              </a:r>
              <a:endParaRPr dirty="0"/>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Calibri"/>
                  <a:ea typeface="Calibri"/>
                  <a:cs typeface="Calibri"/>
                  <a:sym typeface="Calibri"/>
                </a:rPr>
                <a:t>This can be in the form of Acts of Parliament, case law, reports and other authorities which are relevant to the question set and support the analysis and evaluation. </a:t>
              </a:r>
              <a:endParaRPr dirty="0"/>
            </a:p>
          </p:txBody>
        </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BAC Powerpoint Presentation Template (Bilingual - Wales only) 2017-18">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60290D-5CC4-47E5-AB0A-89ACE191A396}">
  <ds:schemaRefs>
    <ds:schemaRef ds:uri="http://purl.org/dc/terms/"/>
    <ds:schemaRef ds:uri="http://schemas.openxmlformats.org/package/2006/metadata/core-properties"/>
    <ds:schemaRef ds:uri="http://purl.org/dc/dcmitype/"/>
    <ds:schemaRef ds:uri="http://schemas.microsoft.com/office/infopath/2007/PartnerControls"/>
    <ds:schemaRef ds:uri="36f98b4f-ba65-4a7d-9a34-48b23de556cb"/>
    <ds:schemaRef ds:uri="http://purl.org/dc/elements/1.1/"/>
    <ds:schemaRef ds:uri="http://schemas.microsoft.com/office/2006/metadata/properties"/>
    <ds:schemaRef ds:uri="cd497dfa-9c52-4b77-9510-d5d8b75d053a"/>
    <ds:schemaRef ds:uri="http://schemas.microsoft.com/office/2006/documentManagement/types"/>
    <ds:schemaRef ds:uri="http://www.w3.org/XML/1998/namespace"/>
  </ds:schemaRefs>
</ds:datastoreItem>
</file>

<file path=customXml/itemProps2.xml><?xml version="1.0" encoding="utf-8"?>
<ds:datastoreItem xmlns:ds="http://schemas.openxmlformats.org/officeDocument/2006/customXml" ds:itemID="{BE954022-DB46-406B-9511-AEA562AC12DB}">
  <ds:schemaRefs>
    <ds:schemaRef ds:uri="http://schemas.microsoft.com/sharepoint/v3/contenttype/forms"/>
  </ds:schemaRefs>
</ds:datastoreItem>
</file>

<file path=customXml/itemProps3.xml><?xml version="1.0" encoding="utf-8"?>
<ds:datastoreItem xmlns:ds="http://schemas.openxmlformats.org/officeDocument/2006/customXml" ds:itemID="{C62F7967-6B8A-4E8D-AD4D-915B534A36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126</TotalTime>
  <Words>2727</Words>
  <Application>Microsoft Office PowerPoint</Application>
  <PresentationFormat>On-screen Show (4:3)</PresentationFormat>
  <Paragraphs>225</Paragraphs>
  <Slides>17</Slides>
  <Notes>17</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Arial</vt:lpstr>
      <vt:lpstr>Calibri</vt:lpstr>
      <vt:lpstr>Verdana</vt:lpstr>
      <vt:lpstr>Office Theme</vt:lpstr>
      <vt:lpstr>CBAC Powerpoint Presentation Template (Bilingual - Wales only) 2017-18</vt:lpstr>
      <vt:lpstr>Office Theme</vt:lpstr>
      <vt:lpstr> Assessing WJEC A level Law Unit 4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law@wjec.co.uk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WJEC A level Law Unit 4  Centre determined grades (CDGs) in summer 2021</dc:title>
  <dc:creator>Ebbsworth, Mike</dc:creator>
  <cp:lastModifiedBy>Richard, Sophie</cp:lastModifiedBy>
  <cp:revision>4</cp:revision>
  <dcterms:created xsi:type="dcterms:W3CDTF">2015-01-19T21:10:31Z</dcterms:created>
  <dcterms:modified xsi:type="dcterms:W3CDTF">2022-01-26T11:07:28Z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